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11" r:id="rId1"/>
    <p:sldMasterId id="2147483924" r:id="rId2"/>
  </p:sldMasterIdLst>
  <p:notesMasterIdLst>
    <p:notesMasterId r:id="rId27"/>
  </p:notesMasterIdLst>
  <p:handoutMasterIdLst>
    <p:handoutMasterId r:id="rId28"/>
  </p:handoutMasterIdLst>
  <p:sldIdLst>
    <p:sldId id="288" r:id="rId3"/>
    <p:sldId id="308" r:id="rId4"/>
    <p:sldId id="296" r:id="rId5"/>
    <p:sldId id="284" r:id="rId6"/>
    <p:sldId id="318" r:id="rId7"/>
    <p:sldId id="258" r:id="rId8"/>
    <p:sldId id="292" r:id="rId9"/>
    <p:sldId id="321" r:id="rId10"/>
    <p:sldId id="285" r:id="rId11"/>
    <p:sldId id="269" r:id="rId12"/>
    <p:sldId id="295" r:id="rId13"/>
    <p:sldId id="313" r:id="rId14"/>
    <p:sldId id="300" r:id="rId15"/>
    <p:sldId id="316" r:id="rId16"/>
    <p:sldId id="262" r:id="rId17"/>
    <p:sldId id="265" r:id="rId18"/>
    <p:sldId id="302" r:id="rId19"/>
    <p:sldId id="310" r:id="rId20"/>
    <p:sldId id="301" r:id="rId21"/>
    <p:sldId id="320" r:id="rId22"/>
    <p:sldId id="309" r:id="rId23"/>
    <p:sldId id="276" r:id="rId24"/>
    <p:sldId id="303" r:id="rId25"/>
    <p:sldId id="281"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7E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590"/>
    <p:restoredTop sz="94567"/>
  </p:normalViewPr>
  <p:slideViewPr>
    <p:cSldViewPr snapToGrid="0" snapToObjects="1">
      <p:cViewPr varScale="1">
        <p:scale>
          <a:sx n="101" d="100"/>
          <a:sy n="101" d="100"/>
        </p:scale>
        <p:origin x="200" y="416"/>
      </p:cViewPr>
      <p:guideLst/>
    </p:cSldViewPr>
  </p:slideViewPr>
  <p:notesTextViewPr>
    <p:cViewPr>
      <p:scale>
        <a:sx n="1" d="1"/>
        <a:sy n="1" d="1"/>
      </p:scale>
      <p:origin x="0" y="0"/>
    </p:cViewPr>
  </p:notesTextViewPr>
  <p:sorterViewPr>
    <p:cViewPr>
      <p:scale>
        <a:sx n="65" d="100"/>
        <a:sy n="65"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02608F-42F6-9B40-AEB9-D72A67F85B8E}" type="doc">
      <dgm:prSet loTypeId="urn:microsoft.com/office/officeart/2005/8/layout/hierarchy4" loCatId="" qsTypeId="urn:microsoft.com/office/officeart/2005/8/quickstyle/simple1" qsCatId="simple" csTypeId="urn:microsoft.com/office/officeart/2005/8/colors/accent1_4" csCatId="accent1" phldr="1"/>
      <dgm:spPr/>
      <dgm:t>
        <a:bodyPr/>
        <a:lstStyle/>
        <a:p>
          <a:endParaRPr lang="en-US"/>
        </a:p>
      </dgm:t>
    </dgm:pt>
    <dgm:pt modelId="{1BA9619E-1E20-3C43-A80D-571B31150A2F}">
      <dgm:prSet phldrT="[Text]" custT="1"/>
      <dgm:spPr/>
      <dgm:t>
        <a:bodyPr/>
        <a:lstStyle/>
        <a:p>
          <a:r>
            <a:rPr lang="en-US" sz="2400" dirty="0">
              <a:latin typeface="Papyrus" panose="020B0602040200020303" pitchFamily="34" charset="77"/>
            </a:rPr>
            <a:t>Why is it important?</a:t>
          </a:r>
        </a:p>
      </dgm:t>
    </dgm:pt>
    <dgm:pt modelId="{DB7C89DD-1FFD-114A-B927-3D66AA002BD8}" type="parTrans" cxnId="{187A9D42-67F7-CB4B-9A9C-EE3CFC8FE210}">
      <dgm:prSet/>
      <dgm:spPr/>
      <dgm:t>
        <a:bodyPr/>
        <a:lstStyle/>
        <a:p>
          <a:endParaRPr lang="en-US" sz="1400">
            <a:latin typeface="Papyrus" panose="020B0602040200020303" pitchFamily="34" charset="77"/>
          </a:endParaRPr>
        </a:p>
      </dgm:t>
    </dgm:pt>
    <dgm:pt modelId="{20973F93-0781-2F45-86F3-39EA702E1BC5}" type="sibTrans" cxnId="{187A9D42-67F7-CB4B-9A9C-EE3CFC8FE210}">
      <dgm:prSet/>
      <dgm:spPr/>
      <dgm:t>
        <a:bodyPr/>
        <a:lstStyle/>
        <a:p>
          <a:endParaRPr lang="en-US" sz="1400">
            <a:latin typeface="Papyrus" panose="020B0602040200020303" pitchFamily="34" charset="77"/>
          </a:endParaRPr>
        </a:p>
      </dgm:t>
    </dgm:pt>
    <dgm:pt modelId="{FD365F11-9C22-E34A-92AC-45F3DC551CD9}">
      <dgm:prSet phldrT="[Text]" custT="1"/>
      <dgm:spPr/>
      <dgm:t>
        <a:bodyPr/>
        <a:lstStyle/>
        <a:p>
          <a:r>
            <a:rPr lang="en-US" sz="2400" dirty="0">
              <a:latin typeface="Papyrus" panose="020B0602040200020303" pitchFamily="34" charset="77"/>
            </a:rPr>
            <a:t>Who is a TCK? </a:t>
          </a:r>
        </a:p>
        <a:p>
          <a:r>
            <a:rPr lang="en-US" sz="2400" dirty="0">
              <a:latin typeface="Papyrus" panose="020B0602040200020303" pitchFamily="34" charset="77"/>
            </a:rPr>
            <a:t>Characteristics of TCK Experience</a:t>
          </a:r>
        </a:p>
        <a:p>
          <a:r>
            <a:rPr lang="en-US" sz="2400" b="0" u="none" dirty="0">
              <a:solidFill>
                <a:schemeClr val="bg1"/>
              </a:solidFill>
              <a:latin typeface="Papyrus" panose="020B0602040200020303" pitchFamily="34" charset="77"/>
            </a:rPr>
            <a:t>What does transition do to us?</a:t>
          </a:r>
          <a:endParaRPr lang="en-US" sz="2400" dirty="0">
            <a:solidFill>
              <a:schemeClr val="bg1"/>
            </a:solidFill>
            <a:latin typeface="Papyrus" panose="020B0602040200020303" pitchFamily="34" charset="77"/>
          </a:endParaRPr>
        </a:p>
      </dgm:t>
    </dgm:pt>
    <dgm:pt modelId="{3C7D7173-E3AF-6C4F-B9C0-6C8E9332368E}" type="parTrans" cxnId="{7ECA18D0-2A32-D64F-948E-CA326D5D7FD4}">
      <dgm:prSet/>
      <dgm:spPr/>
      <dgm:t>
        <a:bodyPr/>
        <a:lstStyle/>
        <a:p>
          <a:endParaRPr lang="en-US" sz="1400">
            <a:latin typeface="Papyrus" panose="020B0602040200020303" pitchFamily="34" charset="77"/>
          </a:endParaRPr>
        </a:p>
      </dgm:t>
    </dgm:pt>
    <dgm:pt modelId="{155127AE-E785-AE4E-B5B9-1A2BDAC58E98}" type="sibTrans" cxnId="{7ECA18D0-2A32-D64F-948E-CA326D5D7FD4}">
      <dgm:prSet/>
      <dgm:spPr/>
      <dgm:t>
        <a:bodyPr/>
        <a:lstStyle/>
        <a:p>
          <a:endParaRPr lang="en-US" sz="1400">
            <a:latin typeface="Papyrus" panose="020B0602040200020303" pitchFamily="34" charset="77"/>
          </a:endParaRPr>
        </a:p>
      </dgm:t>
    </dgm:pt>
    <dgm:pt modelId="{CD0735ED-00AF-8541-8CAF-08A1B0F19CF9}">
      <dgm:prSet phldrT="[Text]" custT="1">
        <dgm:style>
          <a:lnRef idx="2">
            <a:schemeClr val="accent6"/>
          </a:lnRef>
          <a:fillRef idx="1">
            <a:schemeClr val="lt1"/>
          </a:fillRef>
          <a:effectRef idx="0">
            <a:schemeClr val="accent6"/>
          </a:effectRef>
          <a:fontRef idx="minor">
            <a:schemeClr val="dk1"/>
          </a:fontRef>
        </dgm:style>
      </dgm:prSet>
      <dgm:spPr/>
      <dgm:t>
        <a:bodyPr/>
        <a:lstStyle/>
        <a:p>
          <a:r>
            <a:rPr lang="en-US" sz="2000" u="sng" dirty="0">
              <a:latin typeface="Papyrus" panose="020B0602040200020303" pitchFamily="34" charset="77"/>
            </a:rPr>
            <a:t>Overview:</a:t>
          </a:r>
        </a:p>
        <a:p>
          <a:r>
            <a:rPr lang="en-US" sz="2000" dirty="0">
              <a:latin typeface="Papyrus" panose="020B0602040200020303" pitchFamily="34" charset="77"/>
            </a:rPr>
            <a:t>Gifts &amp; Challenges of TCKs</a:t>
          </a:r>
        </a:p>
      </dgm:t>
    </dgm:pt>
    <dgm:pt modelId="{63854AC8-2E89-A54C-A571-99B40C98F5E3}" type="parTrans" cxnId="{CDA9CA72-671C-584F-852C-F04BC5A9C58E}">
      <dgm:prSet/>
      <dgm:spPr/>
      <dgm:t>
        <a:bodyPr/>
        <a:lstStyle/>
        <a:p>
          <a:endParaRPr lang="en-US" sz="1400">
            <a:latin typeface="Papyrus" panose="020B0602040200020303" pitchFamily="34" charset="77"/>
          </a:endParaRPr>
        </a:p>
      </dgm:t>
    </dgm:pt>
    <dgm:pt modelId="{F137AFE3-B126-F64A-A67A-30F82F68033F}" type="sibTrans" cxnId="{CDA9CA72-671C-584F-852C-F04BC5A9C58E}">
      <dgm:prSet/>
      <dgm:spPr/>
      <dgm:t>
        <a:bodyPr/>
        <a:lstStyle/>
        <a:p>
          <a:endParaRPr lang="en-US" sz="1400">
            <a:latin typeface="Papyrus" panose="020B0602040200020303" pitchFamily="34" charset="77"/>
          </a:endParaRPr>
        </a:p>
      </dgm:t>
    </dgm:pt>
    <dgm:pt modelId="{BFA9E7B1-0E79-3E4C-9442-E777E9DD074F}">
      <dgm:prSet phldrT="[Text]" custT="1">
        <dgm:style>
          <a:lnRef idx="2">
            <a:schemeClr val="accent6"/>
          </a:lnRef>
          <a:fillRef idx="1">
            <a:schemeClr val="lt1"/>
          </a:fillRef>
          <a:effectRef idx="0">
            <a:schemeClr val="accent6"/>
          </a:effectRef>
          <a:fontRef idx="minor">
            <a:schemeClr val="dk1"/>
          </a:fontRef>
        </dgm:style>
      </dgm:prSet>
      <dgm:spPr/>
      <dgm:t>
        <a:bodyPr/>
        <a:lstStyle/>
        <a:p>
          <a:r>
            <a:rPr lang="en-US" sz="2000" u="sng" dirty="0">
              <a:latin typeface="Papyrus" panose="020B0602040200020303" pitchFamily="34" charset="77"/>
            </a:rPr>
            <a:t>Highlight issue: </a:t>
          </a:r>
        </a:p>
        <a:p>
          <a:r>
            <a:rPr lang="en-US" sz="2000" dirty="0">
              <a:latin typeface="Papyrus" panose="020B0602040200020303" pitchFamily="34" charset="77"/>
            </a:rPr>
            <a:t>Transitions &amp; ‘hidden losses’ </a:t>
          </a:r>
        </a:p>
        <a:p>
          <a:r>
            <a:rPr lang="en-US" sz="2000" dirty="0">
              <a:latin typeface="Papyrus" panose="020B0602040200020303" pitchFamily="34" charset="77"/>
            </a:rPr>
            <a:t>Unresolved grief</a:t>
          </a:r>
        </a:p>
      </dgm:t>
    </dgm:pt>
    <dgm:pt modelId="{25DC9CFC-FDE6-2349-B882-C550349A87B8}" type="parTrans" cxnId="{C3AC8275-8A6C-FB44-8E90-74866663C86C}">
      <dgm:prSet/>
      <dgm:spPr/>
      <dgm:t>
        <a:bodyPr/>
        <a:lstStyle/>
        <a:p>
          <a:endParaRPr lang="en-US" sz="1400">
            <a:latin typeface="Papyrus" panose="020B0602040200020303" pitchFamily="34" charset="77"/>
          </a:endParaRPr>
        </a:p>
      </dgm:t>
    </dgm:pt>
    <dgm:pt modelId="{E1C239D5-B0FD-1C49-926C-CF352937920B}" type="sibTrans" cxnId="{C3AC8275-8A6C-FB44-8E90-74866663C86C}">
      <dgm:prSet/>
      <dgm:spPr/>
      <dgm:t>
        <a:bodyPr/>
        <a:lstStyle/>
        <a:p>
          <a:endParaRPr lang="en-US" sz="1400">
            <a:latin typeface="Papyrus" panose="020B0602040200020303" pitchFamily="34" charset="77"/>
          </a:endParaRPr>
        </a:p>
      </dgm:t>
    </dgm:pt>
    <dgm:pt modelId="{F03C0750-B05F-6646-BD02-A4D321A94BC9}">
      <dgm:prSet phldrT="[Text]" custT="1"/>
      <dgm:spPr/>
      <dgm:t>
        <a:bodyPr/>
        <a:lstStyle/>
        <a:p>
          <a:r>
            <a:rPr lang="en-US" sz="2400" dirty="0">
              <a:latin typeface="Papyrus" panose="020B0602040200020303" pitchFamily="34" charset="77"/>
            </a:rPr>
            <a:t>How can we support TCKs?</a:t>
          </a:r>
        </a:p>
      </dgm:t>
    </dgm:pt>
    <dgm:pt modelId="{39A71277-1A90-4C48-88D2-C6AE5AC08766}" type="parTrans" cxnId="{E86E60BB-13D6-5349-B5BF-B2E65212ADE1}">
      <dgm:prSet/>
      <dgm:spPr/>
      <dgm:t>
        <a:bodyPr/>
        <a:lstStyle/>
        <a:p>
          <a:endParaRPr lang="en-US" sz="1400">
            <a:latin typeface="Papyrus" panose="020B0602040200020303" pitchFamily="34" charset="77"/>
          </a:endParaRPr>
        </a:p>
      </dgm:t>
    </dgm:pt>
    <dgm:pt modelId="{260DA1E1-A707-1B49-AB21-50B3B10B80AC}" type="sibTrans" cxnId="{E86E60BB-13D6-5349-B5BF-B2E65212ADE1}">
      <dgm:prSet/>
      <dgm:spPr/>
      <dgm:t>
        <a:bodyPr/>
        <a:lstStyle/>
        <a:p>
          <a:endParaRPr lang="en-US" sz="1400">
            <a:latin typeface="Papyrus" panose="020B0602040200020303" pitchFamily="34" charset="77"/>
          </a:endParaRPr>
        </a:p>
      </dgm:t>
    </dgm:pt>
    <dgm:pt modelId="{48FC7AE3-FEBF-1447-992B-00611409C47B}">
      <dgm:prSet phldrT="[Text]" custT="1">
        <dgm:style>
          <a:lnRef idx="2">
            <a:schemeClr val="accent3"/>
          </a:lnRef>
          <a:fillRef idx="1">
            <a:schemeClr val="lt1"/>
          </a:fillRef>
          <a:effectRef idx="0">
            <a:schemeClr val="accent3"/>
          </a:effectRef>
          <a:fontRef idx="minor">
            <a:schemeClr val="dk1"/>
          </a:fontRef>
        </dgm:style>
      </dgm:prSet>
      <dgm:spPr>
        <a:ln>
          <a:solidFill>
            <a:schemeClr val="accent1"/>
          </a:solidFill>
        </a:ln>
      </dgm:spPr>
      <dgm:t>
        <a:bodyPr/>
        <a:lstStyle/>
        <a:p>
          <a:r>
            <a:rPr lang="en-US" sz="1800" u="sng" dirty="0">
              <a:solidFill>
                <a:srgbClr val="0070C0"/>
              </a:solidFill>
              <a:latin typeface="Papyrus" panose="020B0602040200020303" pitchFamily="34" charset="77"/>
            </a:rPr>
            <a:t>Inserted request: </a:t>
          </a:r>
        </a:p>
        <a:p>
          <a:r>
            <a:rPr lang="en-US" sz="2000" dirty="0">
              <a:solidFill>
                <a:srgbClr val="0070C0"/>
              </a:solidFill>
              <a:latin typeface="Papyrus" panose="020B0602040200020303" pitchFamily="34" charset="77"/>
            </a:rPr>
            <a:t>My Transition Story: TCA</a:t>
          </a:r>
        </a:p>
      </dgm:t>
    </dgm:pt>
    <dgm:pt modelId="{D49FAC0C-C021-C840-9453-9CEFCA74163B}" type="parTrans" cxnId="{2EED0660-D072-514A-8B11-FE708702FA9D}">
      <dgm:prSet/>
      <dgm:spPr/>
      <dgm:t>
        <a:bodyPr/>
        <a:lstStyle/>
        <a:p>
          <a:endParaRPr lang="en-US" sz="1400">
            <a:latin typeface="Papyrus" panose="020B0602040200020303" pitchFamily="34" charset="77"/>
          </a:endParaRPr>
        </a:p>
      </dgm:t>
    </dgm:pt>
    <dgm:pt modelId="{0909A599-1FF8-2A4F-AD0B-84BDA38C6F94}" type="sibTrans" cxnId="{2EED0660-D072-514A-8B11-FE708702FA9D}">
      <dgm:prSet/>
      <dgm:spPr/>
      <dgm:t>
        <a:bodyPr/>
        <a:lstStyle/>
        <a:p>
          <a:endParaRPr lang="en-US" sz="1400">
            <a:latin typeface="Papyrus" panose="020B0602040200020303" pitchFamily="34" charset="77"/>
          </a:endParaRPr>
        </a:p>
      </dgm:t>
    </dgm:pt>
    <dgm:pt modelId="{0A68B1B3-E9AF-DC4E-AEE4-89B897FF0BD6}" type="pres">
      <dgm:prSet presAssocID="{F902608F-42F6-9B40-AEB9-D72A67F85B8E}" presName="Name0" presStyleCnt="0">
        <dgm:presLayoutVars>
          <dgm:chPref val="1"/>
          <dgm:dir/>
          <dgm:animOne val="branch"/>
          <dgm:animLvl val="lvl"/>
          <dgm:resizeHandles/>
        </dgm:presLayoutVars>
      </dgm:prSet>
      <dgm:spPr/>
    </dgm:pt>
    <dgm:pt modelId="{5F6C0FB7-CFD6-BA47-A583-9EF36983C5A4}" type="pres">
      <dgm:prSet presAssocID="{1BA9619E-1E20-3C43-A80D-571B31150A2F}" presName="vertOne" presStyleCnt="0"/>
      <dgm:spPr/>
    </dgm:pt>
    <dgm:pt modelId="{F07BAA05-8193-5A42-B0A6-8FAD5EF70A4A}" type="pres">
      <dgm:prSet presAssocID="{1BA9619E-1E20-3C43-A80D-571B31150A2F}" presName="txOne" presStyleLbl="node0" presStyleIdx="0" presStyleCnt="3" custScaleX="529081" custScaleY="78644">
        <dgm:presLayoutVars>
          <dgm:chPref val="3"/>
        </dgm:presLayoutVars>
      </dgm:prSet>
      <dgm:spPr/>
    </dgm:pt>
    <dgm:pt modelId="{A1E78AA6-4F71-B447-BE24-4F9435E78820}" type="pres">
      <dgm:prSet presAssocID="{1BA9619E-1E20-3C43-A80D-571B31150A2F}" presName="horzOne" presStyleCnt="0"/>
      <dgm:spPr/>
    </dgm:pt>
    <dgm:pt modelId="{906EC509-F6B0-0647-8447-FAA650869F84}" type="pres">
      <dgm:prSet presAssocID="{20973F93-0781-2F45-86F3-39EA702E1BC5}" presName="sibSpaceOne" presStyleCnt="0"/>
      <dgm:spPr/>
    </dgm:pt>
    <dgm:pt modelId="{34235704-587F-9D41-9229-DD4FB353B085}" type="pres">
      <dgm:prSet presAssocID="{FD365F11-9C22-E34A-92AC-45F3DC551CD9}" presName="vertOne" presStyleCnt="0"/>
      <dgm:spPr/>
    </dgm:pt>
    <dgm:pt modelId="{88176A23-3AE9-F740-9EAB-47CCEAD666B6}" type="pres">
      <dgm:prSet presAssocID="{FD365F11-9C22-E34A-92AC-45F3DC551CD9}" presName="txOne" presStyleLbl="node0" presStyleIdx="1" presStyleCnt="3" custScaleX="84443" custScaleY="68945" custLinFactNeighborX="-815" custLinFactNeighborY="9777">
        <dgm:presLayoutVars>
          <dgm:chPref val="3"/>
        </dgm:presLayoutVars>
      </dgm:prSet>
      <dgm:spPr/>
    </dgm:pt>
    <dgm:pt modelId="{3A45087A-187F-634D-8459-4B61723DE607}" type="pres">
      <dgm:prSet presAssocID="{FD365F11-9C22-E34A-92AC-45F3DC551CD9}" presName="parTransOne" presStyleCnt="0"/>
      <dgm:spPr/>
    </dgm:pt>
    <dgm:pt modelId="{D0885603-17B4-BF47-A572-B6D5DE5B1C69}" type="pres">
      <dgm:prSet presAssocID="{FD365F11-9C22-E34A-92AC-45F3DC551CD9}" presName="horzOne" presStyleCnt="0"/>
      <dgm:spPr/>
    </dgm:pt>
    <dgm:pt modelId="{7158F943-EEB8-BE40-BBAB-BAF0DE7130C9}" type="pres">
      <dgm:prSet presAssocID="{CD0735ED-00AF-8541-8CAF-08A1B0F19CF9}" presName="vertTwo" presStyleCnt="0"/>
      <dgm:spPr/>
    </dgm:pt>
    <dgm:pt modelId="{215CB1C8-6805-C546-9FDB-8C84C18861F9}" type="pres">
      <dgm:prSet presAssocID="{CD0735ED-00AF-8541-8CAF-08A1B0F19CF9}" presName="txTwo" presStyleLbl="node2" presStyleIdx="0" presStyleCnt="3" custScaleX="505615" custLinFactNeighborX="-40362" custLinFactNeighborY="-1206">
        <dgm:presLayoutVars>
          <dgm:chPref val="3"/>
        </dgm:presLayoutVars>
      </dgm:prSet>
      <dgm:spPr/>
    </dgm:pt>
    <dgm:pt modelId="{4A9553F4-301A-844E-8084-730455DF384B}" type="pres">
      <dgm:prSet presAssocID="{CD0735ED-00AF-8541-8CAF-08A1B0F19CF9}" presName="horzTwo" presStyleCnt="0"/>
      <dgm:spPr/>
    </dgm:pt>
    <dgm:pt modelId="{C838A463-501F-9248-9516-FBFAACC801D4}" type="pres">
      <dgm:prSet presAssocID="{F137AFE3-B126-F64A-A67A-30F82F68033F}" presName="sibSpaceTwo" presStyleCnt="0"/>
      <dgm:spPr/>
    </dgm:pt>
    <dgm:pt modelId="{8C20F516-3806-7445-B277-E80B6CE63345}" type="pres">
      <dgm:prSet presAssocID="{BFA9E7B1-0E79-3E4C-9442-E777E9DD074F}" presName="vertTwo" presStyleCnt="0"/>
      <dgm:spPr/>
    </dgm:pt>
    <dgm:pt modelId="{309271B9-DAA0-714C-B4CF-4B8E8FD5862A}" type="pres">
      <dgm:prSet presAssocID="{BFA9E7B1-0E79-3E4C-9442-E777E9DD074F}" presName="txTwo" presStyleLbl="node2" presStyleIdx="1" presStyleCnt="3" custScaleX="521075" custScaleY="105060" custLinFactX="268603" custLinFactNeighborX="300000" custLinFactNeighborY="-2865">
        <dgm:presLayoutVars>
          <dgm:chPref val="3"/>
        </dgm:presLayoutVars>
      </dgm:prSet>
      <dgm:spPr/>
    </dgm:pt>
    <dgm:pt modelId="{99DCBB29-7076-024B-8FE0-03F972F61546}" type="pres">
      <dgm:prSet presAssocID="{BFA9E7B1-0E79-3E4C-9442-E777E9DD074F}" presName="horzTwo" presStyleCnt="0"/>
      <dgm:spPr/>
    </dgm:pt>
    <dgm:pt modelId="{5C1E9776-5F32-3349-8B5C-7EF76D3EC9E7}" type="pres">
      <dgm:prSet presAssocID="{E1C239D5-B0FD-1C49-926C-CF352937920B}" presName="sibSpaceTwo" presStyleCnt="0"/>
      <dgm:spPr/>
    </dgm:pt>
    <dgm:pt modelId="{DD64A043-6293-8C41-A1EF-EC4238C7FDF0}" type="pres">
      <dgm:prSet presAssocID="{48FC7AE3-FEBF-1447-992B-00611409C47B}" presName="vertTwo" presStyleCnt="0"/>
      <dgm:spPr/>
    </dgm:pt>
    <dgm:pt modelId="{3323C007-6DDD-7E47-A2BA-2604DBEA39BA}" type="pres">
      <dgm:prSet presAssocID="{48FC7AE3-FEBF-1447-992B-00611409C47B}" presName="txTwo" presStyleLbl="node2" presStyleIdx="2" presStyleCnt="3" custScaleX="547982" custScaleY="100951" custLinFactX="-226942" custLinFactNeighborX="-300000" custLinFactNeighborY="563">
        <dgm:presLayoutVars>
          <dgm:chPref val="3"/>
        </dgm:presLayoutVars>
      </dgm:prSet>
      <dgm:spPr/>
    </dgm:pt>
    <dgm:pt modelId="{DAA4C624-D5B2-E64F-8E93-529B67CFA265}" type="pres">
      <dgm:prSet presAssocID="{48FC7AE3-FEBF-1447-992B-00611409C47B}" presName="horzTwo" presStyleCnt="0"/>
      <dgm:spPr/>
    </dgm:pt>
    <dgm:pt modelId="{657D0EED-F301-3545-8E78-3D353B6C54FA}" type="pres">
      <dgm:prSet presAssocID="{155127AE-E785-AE4E-B5B9-1A2BDAC58E98}" presName="sibSpaceOne" presStyleCnt="0"/>
      <dgm:spPr/>
    </dgm:pt>
    <dgm:pt modelId="{FBEB828E-6E37-AF4C-A7EF-6C6D7E65B75A}" type="pres">
      <dgm:prSet presAssocID="{F03C0750-B05F-6646-BD02-A4D321A94BC9}" presName="vertOne" presStyleCnt="0"/>
      <dgm:spPr/>
    </dgm:pt>
    <dgm:pt modelId="{24726301-8B2D-A743-85CC-152C7EEF9F3A}" type="pres">
      <dgm:prSet presAssocID="{F03C0750-B05F-6646-BD02-A4D321A94BC9}" presName="txOne" presStyleLbl="node0" presStyleIdx="2" presStyleCnt="3" custScaleX="655695" custScaleY="84882" custLinFactNeighborX="1792" custLinFactNeighborY="414">
        <dgm:presLayoutVars>
          <dgm:chPref val="3"/>
        </dgm:presLayoutVars>
      </dgm:prSet>
      <dgm:spPr/>
    </dgm:pt>
    <dgm:pt modelId="{D4E3AE29-66E9-A340-AB53-5D797CC30199}" type="pres">
      <dgm:prSet presAssocID="{F03C0750-B05F-6646-BD02-A4D321A94BC9}" presName="horzOne" presStyleCnt="0"/>
      <dgm:spPr/>
    </dgm:pt>
  </dgm:ptLst>
  <dgm:cxnLst>
    <dgm:cxn modelId="{B0CF3D26-7C73-BC49-95C2-2505F023495C}" type="presOf" srcId="{48FC7AE3-FEBF-1447-992B-00611409C47B}" destId="{3323C007-6DDD-7E47-A2BA-2604DBEA39BA}" srcOrd="0" destOrd="0" presId="urn:microsoft.com/office/officeart/2005/8/layout/hierarchy4"/>
    <dgm:cxn modelId="{3277A32C-E0FA-384D-AFD6-B686BBC64C41}" type="presOf" srcId="{1BA9619E-1E20-3C43-A80D-571B31150A2F}" destId="{F07BAA05-8193-5A42-B0A6-8FAD5EF70A4A}" srcOrd="0" destOrd="0" presId="urn:microsoft.com/office/officeart/2005/8/layout/hierarchy4"/>
    <dgm:cxn modelId="{187A9D42-67F7-CB4B-9A9C-EE3CFC8FE210}" srcId="{F902608F-42F6-9B40-AEB9-D72A67F85B8E}" destId="{1BA9619E-1E20-3C43-A80D-571B31150A2F}" srcOrd="0" destOrd="0" parTransId="{DB7C89DD-1FFD-114A-B927-3D66AA002BD8}" sibTransId="{20973F93-0781-2F45-86F3-39EA702E1BC5}"/>
    <dgm:cxn modelId="{2EED0660-D072-514A-8B11-FE708702FA9D}" srcId="{FD365F11-9C22-E34A-92AC-45F3DC551CD9}" destId="{48FC7AE3-FEBF-1447-992B-00611409C47B}" srcOrd="2" destOrd="0" parTransId="{D49FAC0C-C021-C840-9453-9CEFCA74163B}" sibTransId="{0909A599-1FF8-2A4F-AD0B-84BDA38C6F94}"/>
    <dgm:cxn modelId="{CDA9CA72-671C-584F-852C-F04BC5A9C58E}" srcId="{FD365F11-9C22-E34A-92AC-45F3DC551CD9}" destId="{CD0735ED-00AF-8541-8CAF-08A1B0F19CF9}" srcOrd="0" destOrd="0" parTransId="{63854AC8-2E89-A54C-A571-99B40C98F5E3}" sibTransId="{F137AFE3-B126-F64A-A67A-30F82F68033F}"/>
    <dgm:cxn modelId="{C3AC8275-8A6C-FB44-8E90-74866663C86C}" srcId="{FD365F11-9C22-E34A-92AC-45F3DC551CD9}" destId="{BFA9E7B1-0E79-3E4C-9442-E777E9DD074F}" srcOrd="1" destOrd="0" parTransId="{25DC9CFC-FDE6-2349-B882-C550349A87B8}" sibTransId="{E1C239D5-B0FD-1C49-926C-CF352937920B}"/>
    <dgm:cxn modelId="{B4B06E83-A464-A742-850E-DC1FFAD66F02}" type="presOf" srcId="{CD0735ED-00AF-8541-8CAF-08A1B0F19CF9}" destId="{215CB1C8-6805-C546-9FDB-8C84C18861F9}" srcOrd="0" destOrd="0" presId="urn:microsoft.com/office/officeart/2005/8/layout/hierarchy4"/>
    <dgm:cxn modelId="{E86E60BB-13D6-5349-B5BF-B2E65212ADE1}" srcId="{F902608F-42F6-9B40-AEB9-D72A67F85B8E}" destId="{F03C0750-B05F-6646-BD02-A4D321A94BC9}" srcOrd="2" destOrd="0" parTransId="{39A71277-1A90-4C48-88D2-C6AE5AC08766}" sibTransId="{260DA1E1-A707-1B49-AB21-50B3B10B80AC}"/>
    <dgm:cxn modelId="{9DCCEFC2-AFF6-AA43-BEEA-7958F020D0C6}" type="presOf" srcId="{BFA9E7B1-0E79-3E4C-9442-E777E9DD074F}" destId="{309271B9-DAA0-714C-B4CF-4B8E8FD5862A}" srcOrd="0" destOrd="0" presId="urn:microsoft.com/office/officeart/2005/8/layout/hierarchy4"/>
    <dgm:cxn modelId="{7ECA18D0-2A32-D64F-948E-CA326D5D7FD4}" srcId="{F902608F-42F6-9B40-AEB9-D72A67F85B8E}" destId="{FD365F11-9C22-E34A-92AC-45F3DC551CD9}" srcOrd="1" destOrd="0" parTransId="{3C7D7173-E3AF-6C4F-B9C0-6C8E9332368E}" sibTransId="{155127AE-E785-AE4E-B5B9-1A2BDAC58E98}"/>
    <dgm:cxn modelId="{03DA2AD1-6559-7F46-BBB4-6997C25E2829}" type="presOf" srcId="{FD365F11-9C22-E34A-92AC-45F3DC551CD9}" destId="{88176A23-3AE9-F740-9EAB-47CCEAD666B6}" srcOrd="0" destOrd="0" presId="urn:microsoft.com/office/officeart/2005/8/layout/hierarchy4"/>
    <dgm:cxn modelId="{529B91E7-B81D-CA4B-B8B6-7231EB8DDBEA}" type="presOf" srcId="{F902608F-42F6-9B40-AEB9-D72A67F85B8E}" destId="{0A68B1B3-E9AF-DC4E-AEE4-89B897FF0BD6}" srcOrd="0" destOrd="0" presId="urn:microsoft.com/office/officeart/2005/8/layout/hierarchy4"/>
    <dgm:cxn modelId="{5916CAF6-D26A-B14B-B83A-D408D9FB28D5}" type="presOf" srcId="{F03C0750-B05F-6646-BD02-A4D321A94BC9}" destId="{24726301-8B2D-A743-85CC-152C7EEF9F3A}" srcOrd="0" destOrd="0" presId="urn:microsoft.com/office/officeart/2005/8/layout/hierarchy4"/>
    <dgm:cxn modelId="{D38CDD5E-BE5A-1B41-BB6D-E5BECE160BF4}" type="presParOf" srcId="{0A68B1B3-E9AF-DC4E-AEE4-89B897FF0BD6}" destId="{5F6C0FB7-CFD6-BA47-A583-9EF36983C5A4}" srcOrd="0" destOrd="0" presId="urn:microsoft.com/office/officeart/2005/8/layout/hierarchy4"/>
    <dgm:cxn modelId="{852499E8-FC9B-7B49-B371-EE07BB938D57}" type="presParOf" srcId="{5F6C0FB7-CFD6-BA47-A583-9EF36983C5A4}" destId="{F07BAA05-8193-5A42-B0A6-8FAD5EF70A4A}" srcOrd="0" destOrd="0" presId="urn:microsoft.com/office/officeart/2005/8/layout/hierarchy4"/>
    <dgm:cxn modelId="{7C07BA24-ED8C-FE4D-B44E-5B4E6D8FA214}" type="presParOf" srcId="{5F6C0FB7-CFD6-BA47-A583-9EF36983C5A4}" destId="{A1E78AA6-4F71-B447-BE24-4F9435E78820}" srcOrd="1" destOrd="0" presId="urn:microsoft.com/office/officeart/2005/8/layout/hierarchy4"/>
    <dgm:cxn modelId="{669C6878-E377-7340-80A8-C554AA0E20C8}" type="presParOf" srcId="{0A68B1B3-E9AF-DC4E-AEE4-89B897FF0BD6}" destId="{906EC509-F6B0-0647-8447-FAA650869F84}" srcOrd="1" destOrd="0" presId="urn:microsoft.com/office/officeart/2005/8/layout/hierarchy4"/>
    <dgm:cxn modelId="{7BE5BF69-20DF-D942-A121-B63D644A757D}" type="presParOf" srcId="{0A68B1B3-E9AF-DC4E-AEE4-89B897FF0BD6}" destId="{34235704-587F-9D41-9229-DD4FB353B085}" srcOrd="2" destOrd="0" presId="urn:microsoft.com/office/officeart/2005/8/layout/hierarchy4"/>
    <dgm:cxn modelId="{0F6C8F2F-95A3-3F40-B1DB-032C0BD4439D}" type="presParOf" srcId="{34235704-587F-9D41-9229-DD4FB353B085}" destId="{88176A23-3AE9-F740-9EAB-47CCEAD666B6}" srcOrd="0" destOrd="0" presId="urn:microsoft.com/office/officeart/2005/8/layout/hierarchy4"/>
    <dgm:cxn modelId="{11D86299-A8E7-604C-830C-29C3D344BC1B}" type="presParOf" srcId="{34235704-587F-9D41-9229-DD4FB353B085}" destId="{3A45087A-187F-634D-8459-4B61723DE607}" srcOrd="1" destOrd="0" presId="urn:microsoft.com/office/officeart/2005/8/layout/hierarchy4"/>
    <dgm:cxn modelId="{A551D65E-285E-BA40-B59B-6B228DFA024B}" type="presParOf" srcId="{34235704-587F-9D41-9229-DD4FB353B085}" destId="{D0885603-17B4-BF47-A572-B6D5DE5B1C69}" srcOrd="2" destOrd="0" presId="urn:microsoft.com/office/officeart/2005/8/layout/hierarchy4"/>
    <dgm:cxn modelId="{41B345B9-FF5F-4347-BC9E-575403D5F5C6}" type="presParOf" srcId="{D0885603-17B4-BF47-A572-B6D5DE5B1C69}" destId="{7158F943-EEB8-BE40-BBAB-BAF0DE7130C9}" srcOrd="0" destOrd="0" presId="urn:microsoft.com/office/officeart/2005/8/layout/hierarchy4"/>
    <dgm:cxn modelId="{D68D3F6B-C303-794A-BCE7-F9C082D488AD}" type="presParOf" srcId="{7158F943-EEB8-BE40-BBAB-BAF0DE7130C9}" destId="{215CB1C8-6805-C546-9FDB-8C84C18861F9}" srcOrd="0" destOrd="0" presId="urn:microsoft.com/office/officeart/2005/8/layout/hierarchy4"/>
    <dgm:cxn modelId="{361DAEB6-29AB-A04D-A4BA-D195195CF7F8}" type="presParOf" srcId="{7158F943-EEB8-BE40-BBAB-BAF0DE7130C9}" destId="{4A9553F4-301A-844E-8084-730455DF384B}" srcOrd="1" destOrd="0" presId="urn:microsoft.com/office/officeart/2005/8/layout/hierarchy4"/>
    <dgm:cxn modelId="{9216689F-9A3F-0043-9639-B95244D9B584}" type="presParOf" srcId="{D0885603-17B4-BF47-A572-B6D5DE5B1C69}" destId="{C838A463-501F-9248-9516-FBFAACC801D4}" srcOrd="1" destOrd="0" presId="urn:microsoft.com/office/officeart/2005/8/layout/hierarchy4"/>
    <dgm:cxn modelId="{1428CA00-B901-424C-8519-DCC9C080559E}" type="presParOf" srcId="{D0885603-17B4-BF47-A572-B6D5DE5B1C69}" destId="{8C20F516-3806-7445-B277-E80B6CE63345}" srcOrd="2" destOrd="0" presId="urn:microsoft.com/office/officeart/2005/8/layout/hierarchy4"/>
    <dgm:cxn modelId="{144DBE4A-A100-604F-BF1B-F49C128FEFE2}" type="presParOf" srcId="{8C20F516-3806-7445-B277-E80B6CE63345}" destId="{309271B9-DAA0-714C-B4CF-4B8E8FD5862A}" srcOrd="0" destOrd="0" presId="urn:microsoft.com/office/officeart/2005/8/layout/hierarchy4"/>
    <dgm:cxn modelId="{BF3A4CF0-EFC1-0044-AA25-57C70D4B5342}" type="presParOf" srcId="{8C20F516-3806-7445-B277-E80B6CE63345}" destId="{99DCBB29-7076-024B-8FE0-03F972F61546}" srcOrd="1" destOrd="0" presId="urn:microsoft.com/office/officeart/2005/8/layout/hierarchy4"/>
    <dgm:cxn modelId="{F488D264-2BF8-B84D-99DB-153882801335}" type="presParOf" srcId="{D0885603-17B4-BF47-A572-B6D5DE5B1C69}" destId="{5C1E9776-5F32-3349-8B5C-7EF76D3EC9E7}" srcOrd="3" destOrd="0" presId="urn:microsoft.com/office/officeart/2005/8/layout/hierarchy4"/>
    <dgm:cxn modelId="{EB4297EE-B53F-1B44-AA22-5DA6A65833E1}" type="presParOf" srcId="{D0885603-17B4-BF47-A572-B6D5DE5B1C69}" destId="{DD64A043-6293-8C41-A1EF-EC4238C7FDF0}" srcOrd="4" destOrd="0" presId="urn:microsoft.com/office/officeart/2005/8/layout/hierarchy4"/>
    <dgm:cxn modelId="{45ED34DA-5C15-6447-B54D-E252020A1DDC}" type="presParOf" srcId="{DD64A043-6293-8C41-A1EF-EC4238C7FDF0}" destId="{3323C007-6DDD-7E47-A2BA-2604DBEA39BA}" srcOrd="0" destOrd="0" presId="urn:microsoft.com/office/officeart/2005/8/layout/hierarchy4"/>
    <dgm:cxn modelId="{384B2871-73EA-F440-9E97-E071A7588B9B}" type="presParOf" srcId="{DD64A043-6293-8C41-A1EF-EC4238C7FDF0}" destId="{DAA4C624-D5B2-E64F-8E93-529B67CFA265}" srcOrd="1" destOrd="0" presId="urn:microsoft.com/office/officeart/2005/8/layout/hierarchy4"/>
    <dgm:cxn modelId="{D8ADCCF9-4574-1547-A591-703DA4836C5D}" type="presParOf" srcId="{0A68B1B3-E9AF-DC4E-AEE4-89B897FF0BD6}" destId="{657D0EED-F301-3545-8E78-3D353B6C54FA}" srcOrd="3" destOrd="0" presId="urn:microsoft.com/office/officeart/2005/8/layout/hierarchy4"/>
    <dgm:cxn modelId="{5EDAA86A-D900-7A4C-8748-EBE01D189D35}" type="presParOf" srcId="{0A68B1B3-E9AF-DC4E-AEE4-89B897FF0BD6}" destId="{FBEB828E-6E37-AF4C-A7EF-6C6D7E65B75A}" srcOrd="4" destOrd="0" presId="urn:microsoft.com/office/officeart/2005/8/layout/hierarchy4"/>
    <dgm:cxn modelId="{855259EA-2382-7F47-9D22-C87C9ED8C4C7}" type="presParOf" srcId="{FBEB828E-6E37-AF4C-A7EF-6C6D7E65B75A}" destId="{24726301-8B2D-A743-85CC-152C7EEF9F3A}" srcOrd="0" destOrd="0" presId="urn:microsoft.com/office/officeart/2005/8/layout/hierarchy4"/>
    <dgm:cxn modelId="{CB91342D-1082-6E44-B5EC-8BC4C139B0B1}" type="presParOf" srcId="{FBEB828E-6E37-AF4C-A7EF-6C6D7E65B75A}" destId="{D4E3AE29-66E9-A340-AB53-5D797CC30199}" srcOrd="1" destOrd="0" presId="urn:microsoft.com/office/officeart/2005/8/layout/hierarchy4"/>
  </dgm:cxnLst>
  <dgm:bg>
    <a:noFill/>
  </dgm:bg>
  <dgm:whole>
    <a:ln>
      <a:solidFill>
        <a:schemeClr val="lt1">
          <a:hueOff val="0"/>
          <a:satOff val="0"/>
          <a:lumOff val="0"/>
        </a:schemeClr>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7BAA05-8193-5A42-B0A6-8FAD5EF70A4A}">
      <dsp:nvSpPr>
        <dsp:cNvPr id="0" name=""/>
        <dsp:cNvSpPr/>
      </dsp:nvSpPr>
      <dsp:spPr>
        <a:xfrm>
          <a:off x="7772" y="579"/>
          <a:ext cx="2295333" cy="2307333"/>
        </a:xfrm>
        <a:prstGeom prst="roundRect">
          <a:avLst>
            <a:gd name="adj" fmla="val 10000"/>
          </a:avLst>
        </a:prstGeom>
        <a:solidFill>
          <a:schemeClr val="accent1">
            <a:shade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Papyrus" panose="020B0602040200020303" pitchFamily="34" charset="77"/>
            </a:rPr>
            <a:t>Why is it important?</a:t>
          </a:r>
        </a:p>
      </dsp:txBody>
      <dsp:txXfrm>
        <a:off x="75000" y="67807"/>
        <a:ext cx="2160877" cy="2172877"/>
      </dsp:txXfrm>
    </dsp:sp>
    <dsp:sp modelId="{88176A23-3AE9-F740-9EAB-47CCEAD666B6}">
      <dsp:nvSpPr>
        <dsp:cNvPr id="0" name=""/>
        <dsp:cNvSpPr/>
      </dsp:nvSpPr>
      <dsp:spPr>
        <a:xfrm>
          <a:off x="2849963" y="36367"/>
          <a:ext cx="5830237" cy="2022774"/>
        </a:xfrm>
        <a:prstGeom prst="roundRect">
          <a:avLst>
            <a:gd name="adj" fmla="val 10000"/>
          </a:avLst>
        </a:prstGeom>
        <a:solidFill>
          <a:schemeClr val="accent1">
            <a:shade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Papyrus" panose="020B0602040200020303" pitchFamily="34" charset="77"/>
            </a:rPr>
            <a:t>Who is a TCK? </a:t>
          </a:r>
        </a:p>
        <a:p>
          <a:pPr marL="0" lvl="0" indent="0" algn="ctr" defTabSz="1066800">
            <a:lnSpc>
              <a:spcPct val="90000"/>
            </a:lnSpc>
            <a:spcBef>
              <a:spcPct val="0"/>
            </a:spcBef>
            <a:spcAft>
              <a:spcPct val="35000"/>
            </a:spcAft>
            <a:buNone/>
          </a:pPr>
          <a:r>
            <a:rPr lang="en-US" sz="2400" kern="1200" dirty="0">
              <a:latin typeface="Papyrus" panose="020B0602040200020303" pitchFamily="34" charset="77"/>
            </a:rPr>
            <a:t>Characteristics of TCK Experience</a:t>
          </a:r>
        </a:p>
        <a:p>
          <a:pPr marL="0" lvl="0" indent="0" algn="ctr" defTabSz="1066800">
            <a:lnSpc>
              <a:spcPct val="90000"/>
            </a:lnSpc>
            <a:spcBef>
              <a:spcPct val="0"/>
            </a:spcBef>
            <a:spcAft>
              <a:spcPct val="35000"/>
            </a:spcAft>
            <a:buNone/>
          </a:pPr>
          <a:r>
            <a:rPr lang="en-US" sz="2400" b="0" u="none" kern="1200" dirty="0">
              <a:solidFill>
                <a:schemeClr val="bg1"/>
              </a:solidFill>
              <a:latin typeface="Papyrus" panose="020B0602040200020303" pitchFamily="34" charset="77"/>
            </a:rPr>
            <a:t>What does transition do to us?</a:t>
          </a:r>
          <a:endParaRPr lang="en-US" sz="2400" kern="1200" dirty="0">
            <a:solidFill>
              <a:schemeClr val="bg1"/>
            </a:solidFill>
            <a:latin typeface="Papyrus" panose="020B0602040200020303" pitchFamily="34" charset="77"/>
          </a:endParaRPr>
        </a:p>
      </dsp:txBody>
      <dsp:txXfrm>
        <a:off x="2909208" y="95612"/>
        <a:ext cx="5711747" cy="1904284"/>
      </dsp:txXfrm>
    </dsp:sp>
    <dsp:sp modelId="{215CB1C8-6805-C546-9FDB-8C84C18861F9}">
      <dsp:nvSpPr>
        <dsp:cNvPr id="0" name=""/>
        <dsp:cNvSpPr/>
      </dsp:nvSpPr>
      <dsp:spPr>
        <a:xfrm>
          <a:off x="2201156" y="2354017"/>
          <a:ext cx="2189247" cy="2933896"/>
        </a:xfrm>
        <a:prstGeom prst="roundRect">
          <a:avLst>
            <a:gd name="adj" fmla="val 10000"/>
          </a:avLst>
        </a:prstGeom>
        <a:solidFill>
          <a:schemeClr val="lt1"/>
        </a:solidFill>
        <a:ln w="12700" cap="flat" cmpd="sng" algn="ctr">
          <a:solidFill>
            <a:schemeClr val="accent6"/>
          </a:solid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u="sng" kern="1200" dirty="0">
              <a:latin typeface="Papyrus" panose="020B0602040200020303" pitchFamily="34" charset="77"/>
            </a:rPr>
            <a:t>Overview:</a:t>
          </a:r>
        </a:p>
        <a:p>
          <a:pPr marL="0" lvl="0" indent="0" algn="ctr" defTabSz="889000">
            <a:lnSpc>
              <a:spcPct val="90000"/>
            </a:lnSpc>
            <a:spcBef>
              <a:spcPct val="0"/>
            </a:spcBef>
            <a:spcAft>
              <a:spcPct val="35000"/>
            </a:spcAft>
            <a:buNone/>
          </a:pPr>
          <a:r>
            <a:rPr lang="en-US" sz="2000" kern="1200" dirty="0">
              <a:latin typeface="Papyrus" panose="020B0602040200020303" pitchFamily="34" charset="77"/>
            </a:rPr>
            <a:t>Gifts &amp; Challenges of TCKs</a:t>
          </a:r>
        </a:p>
      </dsp:txBody>
      <dsp:txXfrm>
        <a:off x="2265277" y="2418138"/>
        <a:ext cx="2061005" cy="2805654"/>
      </dsp:txXfrm>
    </dsp:sp>
    <dsp:sp modelId="{309271B9-DAA0-714C-B4CF-4B8E8FD5862A}">
      <dsp:nvSpPr>
        <dsp:cNvPr id="0" name=""/>
        <dsp:cNvSpPr/>
      </dsp:nvSpPr>
      <dsp:spPr>
        <a:xfrm>
          <a:off x="7063514" y="2305343"/>
          <a:ext cx="2256187" cy="3082351"/>
        </a:xfrm>
        <a:prstGeom prst="roundRect">
          <a:avLst>
            <a:gd name="adj" fmla="val 10000"/>
          </a:avLst>
        </a:prstGeom>
        <a:solidFill>
          <a:schemeClr val="lt1"/>
        </a:solidFill>
        <a:ln w="12700" cap="flat" cmpd="sng" algn="ctr">
          <a:solidFill>
            <a:schemeClr val="accent6"/>
          </a:solid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u="sng" kern="1200" dirty="0">
              <a:latin typeface="Papyrus" panose="020B0602040200020303" pitchFamily="34" charset="77"/>
            </a:rPr>
            <a:t>Highlight issue: </a:t>
          </a:r>
        </a:p>
        <a:p>
          <a:pPr marL="0" lvl="0" indent="0" algn="ctr" defTabSz="889000">
            <a:lnSpc>
              <a:spcPct val="90000"/>
            </a:lnSpc>
            <a:spcBef>
              <a:spcPct val="0"/>
            </a:spcBef>
            <a:spcAft>
              <a:spcPct val="35000"/>
            </a:spcAft>
            <a:buNone/>
          </a:pPr>
          <a:r>
            <a:rPr lang="en-US" sz="2000" kern="1200" dirty="0">
              <a:latin typeface="Papyrus" panose="020B0602040200020303" pitchFamily="34" charset="77"/>
            </a:rPr>
            <a:t>Transitions &amp; ‘hidden losses’ </a:t>
          </a:r>
        </a:p>
        <a:p>
          <a:pPr marL="0" lvl="0" indent="0" algn="ctr" defTabSz="889000">
            <a:lnSpc>
              <a:spcPct val="90000"/>
            </a:lnSpc>
            <a:spcBef>
              <a:spcPct val="0"/>
            </a:spcBef>
            <a:spcAft>
              <a:spcPct val="35000"/>
            </a:spcAft>
            <a:buNone/>
          </a:pPr>
          <a:r>
            <a:rPr lang="en-US" sz="2000" kern="1200" dirty="0">
              <a:latin typeface="Papyrus" panose="020B0602040200020303" pitchFamily="34" charset="77"/>
            </a:rPr>
            <a:t>Unresolved grief</a:t>
          </a:r>
        </a:p>
      </dsp:txBody>
      <dsp:txXfrm>
        <a:off x="7129595" y="2371424"/>
        <a:ext cx="2124025" cy="2950189"/>
      </dsp:txXfrm>
    </dsp:sp>
    <dsp:sp modelId="{3323C007-6DDD-7E47-A2BA-2604DBEA39BA}">
      <dsp:nvSpPr>
        <dsp:cNvPr id="0" name=""/>
        <dsp:cNvSpPr/>
      </dsp:nvSpPr>
      <dsp:spPr>
        <a:xfrm>
          <a:off x="4612504" y="2405917"/>
          <a:ext cx="2372691" cy="2961797"/>
        </a:xfrm>
        <a:prstGeom prst="roundRect">
          <a:avLst>
            <a:gd name="adj" fmla="val 10000"/>
          </a:avLst>
        </a:prstGeom>
        <a:solidFill>
          <a:schemeClr val="lt1"/>
        </a:solidFill>
        <a:ln w="12700" cap="flat" cmpd="sng" algn="ctr">
          <a:solidFill>
            <a:schemeClr val="accent1"/>
          </a:solidFill>
          <a:prstDash val="solid"/>
          <a:miter lim="800000"/>
        </a:ln>
        <a:effectLst/>
      </dsp:spPr>
      <dsp:style>
        <a:lnRef idx="2">
          <a:schemeClr val="accent3"/>
        </a:lnRef>
        <a:fillRef idx="1">
          <a:schemeClr val="lt1"/>
        </a:fillRef>
        <a:effectRef idx="0">
          <a:schemeClr val="accent3"/>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u="sng" kern="1200" dirty="0">
              <a:solidFill>
                <a:srgbClr val="0070C0"/>
              </a:solidFill>
              <a:latin typeface="Papyrus" panose="020B0602040200020303" pitchFamily="34" charset="77"/>
            </a:rPr>
            <a:t>Inserted request: </a:t>
          </a:r>
        </a:p>
        <a:p>
          <a:pPr marL="0" lvl="0" indent="0" algn="ctr" defTabSz="800100">
            <a:lnSpc>
              <a:spcPct val="90000"/>
            </a:lnSpc>
            <a:spcBef>
              <a:spcPct val="0"/>
            </a:spcBef>
            <a:spcAft>
              <a:spcPct val="35000"/>
            </a:spcAft>
            <a:buNone/>
          </a:pPr>
          <a:r>
            <a:rPr lang="en-US" sz="2000" kern="1200" dirty="0">
              <a:solidFill>
                <a:srgbClr val="0070C0"/>
              </a:solidFill>
              <a:latin typeface="Papyrus" panose="020B0602040200020303" pitchFamily="34" charset="77"/>
            </a:rPr>
            <a:t>My Transition Story: TCA</a:t>
          </a:r>
        </a:p>
      </dsp:txBody>
      <dsp:txXfrm>
        <a:off x="4681998" y="2475411"/>
        <a:ext cx="2233703" cy="2822809"/>
      </dsp:txXfrm>
    </dsp:sp>
    <dsp:sp modelId="{24726301-8B2D-A743-85CC-152C7EEF9F3A}">
      <dsp:nvSpPr>
        <dsp:cNvPr id="0" name=""/>
        <dsp:cNvSpPr/>
      </dsp:nvSpPr>
      <dsp:spPr>
        <a:xfrm>
          <a:off x="9347372" y="12725"/>
          <a:ext cx="2844627" cy="2490349"/>
        </a:xfrm>
        <a:prstGeom prst="roundRect">
          <a:avLst>
            <a:gd name="adj" fmla="val 10000"/>
          </a:avLst>
        </a:prstGeom>
        <a:solidFill>
          <a:schemeClr val="accent1">
            <a:shade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Papyrus" panose="020B0602040200020303" pitchFamily="34" charset="77"/>
            </a:rPr>
            <a:t>How can we support TCKs?</a:t>
          </a:r>
        </a:p>
      </dsp:txBody>
      <dsp:txXfrm>
        <a:off x="9420312" y="85665"/>
        <a:ext cx="2698747" cy="234446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5BD9E5A-6497-4A47-9C6F-E73254E1809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18C0F98-58DA-9B42-9EC3-000A5FB15AA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79E4402-4306-D743-B474-43C263F44CA3}" type="datetimeFigureOut">
              <a:rPr lang="en-US" smtClean="0"/>
              <a:t>11/17/19</a:t>
            </a:fld>
            <a:endParaRPr lang="en-US"/>
          </a:p>
        </p:txBody>
      </p:sp>
      <p:sp>
        <p:nvSpPr>
          <p:cNvPr id="4" name="Footer Placeholder 3">
            <a:extLst>
              <a:ext uri="{FF2B5EF4-FFF2-40B4-BE49-F238E27FC236}">
                <a16:creationId xmlns:a16="http://schemas.microsoft.com/office/drawing/2014/main" id="{A7AA9B41-11D3-394F-BA0F-11CDCEA75CC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6649BEC-4C0C-8449-88CE-7D67CD308D3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FE89326-B5CD-AD46-BC15-6C14E04DB87F}" type="slidenum">
              <a:rPr lang="en-US" smtClean="0"/>
              <a:t>‹#›</a:t>
            </a:fld>
            <a:endParaRPr lang="en-US"/>
          </a:p>
        </p:txBody>
      </p:sp>
    </p:spTree>
    <p:extLst>
      <p:ext uri="{BB962C8B-B14F-4D97-AF65-F5344CB8AC3E}">
        <p14:creationId xmlns:p14="http://schemas.microsoft.com/office/powerpoint/2010/main" val="4002475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3820C8-8CAA-B44B-912C-545A85BA78C9}" type="datetimeFigureOut">
              <a:rPr lang="en-US" smtClean="0"/>
              <a:t>11/17/19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CB9526-6B69-3345-8265-9911D95AC196}" type="slidenum">
              <a:rPr lang="en-US" smtClean="0"/>
              <a:t>‹#›</a:t>
            </a:fld>
            <a:endParaRPr lang="en-US"/>
          </a:p>
        </p:txBody>
      </p:sp>
    </p:spTree>
    <p:extLst>
      <p:ext uri="{BB962C8B-B14F-4D97-AF65-F5344CB8AC3E}">
        <p14:creationId xmlns:p14="http://schemas.microsoft.com/office/powerpoint/2010/main" val="39258006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consider, shall we, the TCK population…and apply our concepts of marginalization, play around and see if TCKs could be classified under this category…But first of all, for benefit of those who have not come across the acronym and help all of us to be on the same page, let’s first look at what is a TCKs…so that we can then have a good engagement with the topic on </a:t>
            </a:r>
            <a:r>
              <a:rPr lang="en-US" dirty="0" err="1"/>
              <a:t>marginlization</a:t>
            </a:r>
            <a:r>
              <a:rPr lang="en-US" dirty="0"/>
              <a:t>…</a:t>
            </a:r>
          </a:p>
          <a:p>
            <a:pPr defTabSz="942289">
              <a:defRPr/>
            </a:pPr>
            <a:r>
              <a:rPr lang="en-US" dirty="0"/>
              <a:t>[30 sec]</a:t>
            </a:r>
          </a:p>
          <a:p>
            <a:endParaRPr lang="en-US" dirty="0"/>
          </a:p>
          <a:p>
            <a:r>
              <a:rPr lang="en-US" dirty="0"/>
              <a:t>Let me show you a short extract of a video here </a:t>
            </a:r>
            <a:r>
              <a:rPr lang="en-US" dirty="0" err="1"/>
              <a:t>pls</a:t>
            </a:r>
            <a:r>
              <a:rPr lang="en-US" dirty="0"/>
              <a:t>, to provide a quick sense of who TCKs are…… [1min]</a:t>
            </a:r>
          </a:p>
          <a:p>
            <a:endParaRPr lang="en-US" dirty="0"/>
          </a:p>
          <a:p>
            <a:pPr defTabSz="942289">
              <a:defRPr/>
            </a:pPr>
            <a:r>
              <a:rPr lang="en-US" dirty="0"/>
              <a:t>https://vimeo.com/40853220</a:t>
            </a:r>
          </a:p>
          <a:p>
            <a:endParaRPr lang="en-US" dirty="0"/>
          </a:p>
          <a:p>
            <a:r>
              <a:rPr lang="en-US" dirty="0"/>
              <a:t>Long version:</a:t>
            </a:r>
          </a:p>
          <a:p>
            <a:pPr defTabSz="942289">
              <a:defRPr/>
            </a:pPr>
            <a:r>
              <a:rPr lang="en-US" dirty="0"/>
              <a:t>https://vimeo.com/41264088?from=outro-embed</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B2271A96-49F3-4724-B247-6893E4B580A8}" type="slidenum">
              <a:rPr lang="en-US" smtClean="0"/>
              <a:t>3</a:t>
            </a:fld>
            <a:endParaRPr lang="en-US"/>
          </a:p>
        </p:txBody>
      </p:sp>
    </p:spTree>
    <p:extLst>
      <p:ext uri="{BB962C8B-B14F-4D97-AF65-F5344CB8AC3E}">
        <p14:creationId xmlns:p14="http://schemas.microsoft.com/office/powerpoint/2010/main" val="1848195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more how that will look like? Emotionally-connected – not just with a temporal mindset….for school work purposes, only some hangouts…but someone u really enjoy sharing being together, growing </a:t>
            </a:r>
            <a:r>
              <a:rPr lang="en-US" dirty="0" err="1"/>
              <a:t>togehtrer</a:t>
            </a:r>
            <a:r>
              <a:rPr lang="en-US" dirty="0"/>
              <a:t>…more lasting..</a:t>
            </a:r>
          </a:p>
          <a:p>
            <a:r>
              <a:rPr lang="en-US" dirty="0"/>
              <a:t> </a:t>
            </a:r>
          </a:p>
          <a:p>
            <a:r>
              <a:rPr lang="en-US" dirty="0"/>
              <a:t>Deep friendships…. </a:t>
            </a:r>
            <a:r>
              <a:rPr lang="en-US" dirty="0" err="1"/>
              <a:t>Anni’e</a:t>
            </a:r>
            <a:r>
              <a:rPr lang="en-US" dirty="0"/>
              <a:t> story – how do  I </a:t>
            </a:r>
            <a:r>
              <a:rPr lang="en-US" dirty="0" err="1"/>
              <a:t>date?how</a:t>
            </a:r>
            <a:r>
              <a:rPr lang="en-US" dirty="0"/>
              <a:t> do I form a lasting relationship? What do I do? </a:t>
            </a:r>
            <a:endParaRPr lang="en-SG" dirty="0"/>
          </a:p>
        </p:txBody>
      </p:sp>
      <p:sp>
        <p:nvSpPr>
          <p:cNvPr id="4" name="Slide Number Placeholder 3"/>
          <p:cNvSpPr>
            <a:spLocks noGrp="1"/>
          </p:cNvSpPr>
          <p:nvPr>
            <p:ph type="sldNum" sz="quarter" idx="5"/>
          </p:nvPr>
        </p:nvSpPr>
        <p:spPr/>
        <p:txBody>
          <a:bodyPr/>
          <a:lstStyle/>
          <a:p>
            <a:fld id="{3C9A52A2-1223-844A-B954-4A9C8E639C08}" type="slidenum">
              <a:rPr lang="en-US" smtClean="0"/>
              <a:t>20</a:t>
            </a:fld>
            <a:endParaRPr lang="en-US"/>
          </a:p>
        </p:txBody>
      </p:sp>
    </p:spTree>
    <p:extLst>
      <p:ext uri="{BB962C8B-B14F-4D97-AF65-F5344CB8AC3E}">
        <p14:creationId xmlns:p14="http://schemas.microsoft.com/office/powerpoint/2010/main" val="3947266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professional identity loss…</a:t>
            </a:r>
          </a:p>
          <a:p>
            <a:endParaRPr lang="en-US" dirty="0"/>
          </a:p>
          <a:p>
            <a:r>
              <a:rPr lang="en-US" dirty="0"/>
              <a:t>Friendships - </a:t>
            </a:r>
            <a:endParaRPr lang="en-SG" dirty="0"/>
          </a:p>
        </p:txBody>
      </p:sp>
      <p:sp>
        <p:nvSpPr>
          <p:cNvPr id="4" name="Slide Number Placeholder 3"/>
          <p:cNvSpPr>
            <a:spLocks noGrp="1"/>
          </p:cNvSpPr>
          <p:nvPr>
            <p:ph type="sldNum" sz="quarter" idx="5"/>
          </p:nvPr>
        </p:nvSpPr>
        <p:spPr/>
        <p:txBody>
          <a:bodyPr/>
          <a:lstStyle/>
          <a:p>
            <a:fld id="{3C9A52A2-1223-844A-B954-4A9C8E639C08}" type="slidenum">
              <a:rPr lang="en-US" smtClean="0"/>
              <a:t>21</a:t>
            </a:fld>
            <a:endParaRPr lang="en-US"/>
          </a:p>
        </p:txBody>
      </p:sp>
    </p:spTree>
    <p:extLst>
      <p:ext uri="{BB962C8B-B14F-4D97-AF65-F5344CB8AC3E}">
        <p14:creationId xmlns:p14="http://schemas.microsoft.com/office/powerpoint/2010/main" val="9258019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30 sec</a:t>
            </a:r>
          </a:p>
        </p:txBody>
      </p:sp>
      <p:sp>
        <p:nvSpPr>
          <p:cNvPr id="4" name="Slide Number Placeholder 3"/>
          <p:cNvSpPr>
            <a:spLocks noGrp="1"/>
          </p:cNvSpPr>
          <p:nvPr>
            <p:ph type="sldNum" sz="quarter" idx="5"/>
          </p:nvPr>
        </p:nvSpPr>
        <p:spPr/>
        <p:txBody>
          <a:bodyPr/>
          <a:lstStyle/>
          <a:p>
            <a:fld id="{6ECB9526-6B69-3345-8265-9911D95AC196}" type="slidenum">
              <a:rPr lang="en-US" smtClean="0"/>
              <a:t>22</a:t>
            </a:fld>
            <a:endParaRPr lang="en-US"/>
          </a:p>
        </p:txBody>
      </p:sp>
    </p:spTree>
    <p:extLst>
      <p:ext uri="{BB962C8B-B14F-4D97-AF65-F5344CB8AC3E}">
        <p14:creationId xmlns:p14="http://schemas.microsoft.com/office/powerpoint/2010/main" val="27609195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30 sec. literature…</a:t>
            </a:r>
          </a:p>
        </p:txBody>
      </p:sp>
      <p:sp>
        <p:nvSpPr>
          <p:cNvPr id="4" name="Slide Number Placeholder 3"/>
          <p:cNvSpPr>
            <a:spLocks noGrp="1"/>
          </p:cNvSpPr>
          <p:nvPr>
            <p:ph type="sldNum" sz="quarter" idx="5"/>
          </p:nvPr>
        </p:nvSpPr>
        <p:spPr/>
        <p:txBody>
          <a:bodyPr/>
          <a:lstStyle/>
          <a:p>
            <a:fld id="{6ECB9526-6B69-3345-8265-9911D95AC196}" type="slidenum">
              <a:rPr lang="en-US" smtClean="0"/>
              <a:t>23</a:t>
            </a:fld>
            <a:endParaRPr lang="en-US"/>
          </a:p>
        </p:txBody>
      </p:sp>
    </p:spTree>
    <p:extLst>
      <p:ext uri="{BB962C8B-B14F-4D97-AF65-F5344CB8AC3E}">
        <p14:creationId xmlns:p14="http://schemas.microsoft.com/office/powerpoint/2010/main" val="40603443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30 seconds – 1 min</a:t>
            </a:r>
          </a:p>
          <a:p>
            <a:endParaRPr lang="en-US" dirty="0"/>
          </a:p>
          <a:p>
            <a:r>
              <a:rPr lang="en-US" dirty="0"/>
              <a:t>Some resources, encourage to reach out to those you sense need some resources, be that trusted friend. Just by having someone , a safe space is huge…reach out…interested coping strategies, go to the link , or you can email me…I would be setting up a website, puts in some research made layman, short videos with Ruth…let me know and I can email you when it becomes live in a couple of weeks…</a:t>
            </a:r>
          </a:p>
        </p:txBody>
      </p:sp>
      <p:sp>
        <p:nvSpPr>
          <p:cNvPr id="4" name="Slide Number Placeholder 3"/>
          <p:cNvSpPr>
            <a:spLocks noGrp="1"/>
          </p:cNvSpPr>
          <p:nvPr>
            <p:ph type="sldNum" sz="quarter" idx="5"/>
          </p:nvPr>
        </p:nvSpPr>
        <p:spPr/>
        <p:txBody>
          <a:bodyPr/>
          <a:lstStyle/>
          <a:p>
            <a:fld id="{6ECB9526-6B69-3345-8265-9911D95AC196}" type="slidenum">
              <a:rPr lang="en-US" smtClean="0"/>
              <a:t>24</a:t>
            </a:fld>
            <a:endParaRPr lang="en-US"/>
          </a:p>
        </p:txBody>
      </p:sp>
    </p:spTree>
    <p:extLst>
      <p:ext uri="{BB962C8B-B14F-4D97-AF65-F5344CB8AC3E}">
        <p14:creationId xmlns:p14="http://schemas.microsoft.com/office/powerpoint/2010/main" val="36435423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min</a:t>
            </a:r>
          </a:p>
        </p:txBody>
      </p:sp>
      <p:sp>
        <p:nvSpPr>
          <p:cNvPr id="4" name="Slide Number Placeholder 3"/>
          <p:cNvSpPr>
            <a:spLocks noGrp="1"/>
          </p:cNvSpPr>
          <p:nvPr>
            <p:ph type="sldNum" sz="quarter" idx="5"/>
          </p:nvPr>
        </p:nvSpPr>
        <p:spPr/>
        <p:txBody>
          <a:bodyPr/>
          <a:lstStyle/>
          <a:p>
            <a:fld id="{6ECB9526-6B69-3345-8265-9911D95AC196}" type="slidenum">
              <a:rPr lang="en-US" smtClean="0"/>
              <a:t>6</a:t>
            </a:fld>
            <a:endParaRPr lang="en-US"/>
          </a:p>
        </p:txBody>
      </p:sp>
    </p:spTree>
    <p:extLst>
      <p:ext uri="{BB962C8B-B14F-4D97-AF65-F5344CB8AC3E}">
        <p14:creationId xmlns:p14="http://schemas.microsoft.com/office/powerpoint/2010/main" val="28397993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CB9526-6B69-3345-8265-9911D95AC196}" type="slidenum">
              <a:rPr lang="en-US" smtClean="0"/>
              <a:t>9</a:t>
            </a:fld>
            <a:endParaRPr lang="en-US"/>
          </a:p>
        </p:txBody>
      </p:sp>
    </p:spTree>
    <p:extLst>
      <p:ext uri="{BB962C8B-B14F-4D97-AF65-F5344CB8AC3E}">
        <p14:creationId xmlns:p14="http://schemas.microsoft.com/office/powerpoint/2010/main" val="36277209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Bonnie…</a:t>
            </a:r>
          </a:p>
          <a:p>
            <a:endParaRPr lang="en-US" dirty="0"/>
          </a:p>
          <a:p>
            <a:r>
              <a:rPr lang="en-US" dirty="0"/>
              <a:t>This is the list of cities/countries she has lived in… Bath, London, France, </a:t>
            </a:r>
            <a:r>
              <a:rPr lang="en-US" dirty="0" err="1"/>
              <a:t>Usa</a:t>
            </a:r>
            <a:r>
              <a:rPr lang="en-US" dirty="0"/>
              <a:t>, Australia, Cambodia, Italy, Thailand, Japan…Germany…and </a:t>
            </a:r>
            <a:r>
              <a:rPr lang="en-US" dirty="0" err="1"/>
              <a:t>etc</a:t>
            </a:r>
            <a:r>
              <a:rPr lang="en-US" dirty="0"/>
              <a:t>…</a:t>
            </a:r>
          </a:p>
          <a:p>
            <a:endParaRPr lang="en-US" dirty="0"/>
          </a:p>
          <a:p>
            <a:r>
              <a:rPr lang="en-US" dirty="0"/>
              <a:t>So she drew her parents’ culture as the culture of USA, and of military family…</a:t>
            </a:r>
          </a:p>
          <a:p>
            <a:endParaRPr lang="en-US" dirty="0"/>
          </a:p>
          <a:p>
            <a:r>
              <a:rPr lang="en-US" dirty="0"/>
              <a:t>She drew Europe as the country she is living in now, a mix of </a:t>
            </a:r>
            <a:r>
              <a:rPr lang="en-US" dirty="0" err="1"/>
              <a:t>germany</a:t>
            </a:r>
            <a:r>
              <a:rPr lang="en-US" dirty="0"/>
              <a:t>, Italy and England… </a:t>
            </a:r>
          </a:p>
          <a:p>
            <a:endParaRPr lang="en-US" dirty="0"/>
          </a:p>
          <a:p>
            <a:r>
              <a:rPr lang="en-US" dirty="0"/>
              <a:t>And she also was a missionary kid experiencing a range of Asian cultures…. In a recent research study I did, out of 131 </a:t>
            </a:r>
            <a:r>
              <a:rPr lang="en-US" dirty="0" err="1"/>
              <a:t>ppl</a:t>
            </a:r>
            <a:r>
              <a:rPr lang="en-US" dirty="0"/>
              <a:t> surveyed, I have the highest number of cities lived in for at least two years, being … </a:t>
            </a:r>
          </a:p>
          <a:p>
            <a:endParaRPr lang="en-US" dirty="0"/>
          </a:p>
          <a:p>
            <a:r>
              <a:rPr lang="en-US" dirty="0"/>
              <a:t>So the question they often ask themselves is: which culture do they really belong? More blue, or pink or orange circles? Neither of them…she feels she is right </a:t>
            </a:r>
            <a:r>
              <a:rPr lang="en-US" dirty="0" err="1"/>
              <a:t>smeck</a:t>
            </a:r>
            <a:r>
              <a:rPr lang="en-US" dirty="0"/>
              <a:t> in the intersection of all….. That’s her..</a:t>
            </a:r>
          </a:p>
          <a:p>
            <a:endParaRPr lang="en-US" dirty="0"/>
          </a:p>
          <a:p>
            <a:r>
              <a:rPr lang="en-US" dirty="0"/>
              <a:t>So TCKs really felt most at home, at the interstitial/intersection/in-between cultural point.. Hence, when you ask them, where do you come from? Where do you most identify with? </a:t>
            </a:r>
          </a:p>
        </p:txBody>
      </p:sp>
      <p:sp>
        <p:nvSpPr>
          <p:cNvPr id="4" name="Slide Number Placeholder 3"/>
          <p:cNvSpPr>
            <a:spLocks noGrp="1"/>
          </p:cNvSpPr>
          <p:nvPr>
            <p:ph type="sldNum" sz="quarter" idx="10"/>
          </p:nvPr>
        </p:nvSpPr>
        <p:spPr/>
        <p:txBody>
          <a:bodyPr/>
          <a:lstStyle/>
          <a:p>
            <a:fld id="{0A0F98FA-3CC6-4912-9884-BAA47D9A9213}" type="slidenum">
              <a:rPr lang="en-US" smtClean="0"/>
              <a:t>10</a:t>
            </a:fld>
            <a:endParaRPr lang="en-US"/>
          </a:p>
        </p:txBody>
      </p:sp>
    </p:spTree>
    <p:extLst>
      <p:ext uri="{BB962C8B-B14F-4D97-AF65-F5344CB8AC3E}">
        <p14:creationId xmlns:p14="http://schemas.microsoft.com/office/powerpoint/2010/main" val="26437407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books that have ben written that describes TCKs… Let’s look at some of these descriptions…</a:t>
            </a:r>
          </a:p>
          <a:p>
            <a:endParaRPr lang="en-US" dirty="0"/>
          </a:p>
          <a:p>
            <a:r>
              <a:rPr lang="en-US" dirty="0"/>
              <a:t>- “ Alien citizen…” “ From everywhere and nowhere”  what does this sound like? Does it sound like a homeless person? </a:t>
            </a:r>
          </a:p>
          <a:p>
            <a:endParaRPr lang="en-US" dirty="0"/>
          </a:p>
          <a:p>
            <a:r>
              <a:rPr lang="en-US" dirty="0"/>
              <a:t>- Strangers at home…. They are home? Yet they feel like a stranger…are they at home then?</a:t>
            </a:r>
          </a:p>
          <a:p>
            <a:endParaRPr lang="en-US" dirty="0"/>
          </a:p>
          <a:p>
            <a:r>
              <a:rPr lang="en-US" dirty="0"/>
              <a:t>- Misunderstood….</a:t>
            </a:r>
          </a:p>
          <a:p>
            <a:endParaRPr lang="en-US" dirty="0"/>
          </a:p>
          <a:p>
            <a:r>
              <a:rPr lang="en-US" dirty="0"/>
              <a:t>- Between worlds… are they constantly in-betweens… so is their home an in-between world too? </a:t>
            </a:r>
          </a:p>
          <a:p>
            <a:endParaRPr lang="en-US" dirty="0"/>
          </a:p>
          <a:p>
            <a:r>
              <a:rPr lang="en-US" dirty="0"/>
              <a:t>Interestingly, I came across a TED talk by Crystal Singh, a teenager who was born in United States, has lived in Singapore, Europe and has since moved back to the States… She termed her TED Talk – “Being Culturally homeless..”</a:t>
            </a:r>
          </a:p>
          <a:p>
            <a:r>
              <a:rPr lang="en-US" dirty="0"/>
              <a:t>Something I’ve never come across before…she identifies herself as a TCK and defines that TCKs are “culturally homeless”….</a:t>
            </a:r>
          </a:p>
          <a:p>
            <a:endParaRPr lang="en-US" dirty="0"/>
          </a:p>
          <a:p>
            <a:r>
              <a:rPr lang="en-US" dirty="0"/>
              <a:t>I guess, most of us would be able to say the homeless community (in the normal use of the word), as a community that is a </a:t>
            </a:r>
            <a:r>
              <a:rPr lang="en-US" dirty="0" err="1"/>
              <a:t>mariginalized</a:t>
            </a:r>
            <a:r>
              <a:rPr lang="en-US" dirty="0"/>
              <a:t> group.. And they have many needs that community psychologists can bring to them. </a:t>
            </a:r>
          </a:p>
          <a:p>
            <a:r>
              <a:rPr lang="en-US" dirty="0"/>
              <a:t>“What about the culturally homeless?” This seemed abstract, intangible… they have a physical home, but which they don’t feel at home in… they are constantly trying to figure out and to build a home for themselves that they can fit in and feel comfortable… So, my question in reflection is -  have we or  would we extend the same helping hand to this homeless population?  Why yes or why no? Perhaps, this hinges on our belief and definition bout marginalization.</a:t>
            </a:r>
          </a:p>
          <a:p>
            <a:endParaRPr lang="en-US" dirty="0"/>
          </a:p>
          <a:p>
            <a:r>
              <a:rPr lang="en-US" dirty="0"/>
              <a:t>[1 min..]</a:t>
            </a:r>
          </a:p>
          <a:p>
            <a:endParaRPr lang="en-US" dirty="0"/>
          </a:p>
          <a:p>
            <a:r>
              <a:rPr lang="en-US" dirty="0"/>
              <a:t>Let’s put side by side, what marginalization entails, and look at the illustration from a CASE Study of an Adult TCK, and look at this whole issue through his lens and experience…</a:t>
            </a:r>
          </a:p>
        </p:txBody>
      </p:sp>
      <p:sp>
        <p:nvSpPr>
          <p:cNvPr id="4" name="Slide Number Placeholder 3"/>
          <p:cNvSpPr>
            <a:spLocks noGrp="1"/>
          </p:cNvSpPr>
          <p:nvPr>
            <p:ph type="sldNum" sz="quarter" idx="10"/>
          </p:nvPr>
        </p:nvSpPr>
        <p:spPr/>
        <p:txBody>
          <a:bodyPr/>
          <a:lstStyle/>
          <a:p>
            <a:fld id="{0A0F98FA-3CC6-4912-9884-BAA47D9A9213}" type="slidenum">
              <a:rPr lang="en-US" smtClean="0"/>
              <a:t>11</a:t>
            </a:fld>
            <a:endParaRPr lang="en-US"/>
          </a:p>
        </p:txBody>
      </p:sp>
    </p:spTree>
    <p:extLst>
      <p:ext uri="{BB962C8B-B14F-4D97-AF65-F5344CB8AC3E}">
        <p14:creationId xmlns:p14="http://schemas.microsoft.com/office/powerpoint/2010/main" val="41433100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min, if we have music that’s great…</a:t>
            </a:r>
          </a:p>
          <a:p>
            <a:r>
              <a:rPr lang="en-US" dirty="0"/>
              <a:t>1 min to introduce and go back to earlier slide and stay there</a:t>
            </a:r>
          </a:p>
          <a:p>
            <a:r>
              <a:rPr lang="en-US" dirty="0"/>
              <a:t>To Isabelle, Then cue </a:t>
            </a:r>
            <a:r>
              <a:rPr lang="en-US" dirty="0" err="1"/>
              <a:t>Danau</a:t>
            </a:r>
            <a:r>
              <a:rPr lang="en-US" dirty="0"/>
              <a:t> and jane to get ready…</a:t>
            </a:r>
          </a:p>
        </p:txBody>
      </p:sp>
      <p:sp>
        <p:nvSpPr>
          <p:cNvPr id="4" name="Slide Number Placeholder 3"/>
          <p:cNvSpPr>
            <a:spLocks noGrp="1"/>
          </p:cNvSpPr>
          <p:nvPr>
            <p:ph type="sldNum" sz="quarter" idx="5"/>
          </p:nvPr>
        </p:nvSpPr>
        <p:spPr/>
        <p:txBody>
          <a:bodyPr/>
          <a:lstStyle/>
          <a:p>
            <a:fld id="{6ECB9526-6B69-3345-8265-9911D95AC196}" type="slidenum">
              <a:rPr lang="en-US" smtClean="0"/>
              <a:t>14</a:t>
            </a:fld>
            <a:endParaRPr lang="en-US"/>
          </a:p>
        </p:txBody>
      </p:sp>
    </p:spTree>
    <p:extLst>
      <p:ext uri="{BB962C8B-B14F-4D97-AF65-F5344CB8AC3E}">
        <p14:creationId xmlns:p14="http://schemas.microsoft.com/office/powerpoint/2010/main" val="41462239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do you think TCKs are marginalized? </a:t>
            </a:r>
          </a:p>
          <a:p>
            <a:endParaRPr lang="en-US" dirty="0"/>
          </a:p>
          <a:p>
            <a:r>
              <a:rPr lang="en-US" dirty="0"/>
              <a:t>He immediately shared, yes , for example, I felt similar to the new immigrants…</a:t>
            </a:r>
          </a:p>
          <a:p>
            <a:endParaRPr lang="en-US" dirty="0"/>
          </a:p>
          <a:p>
            <a:r>
              <a:rPr lang="en-US" dirty="0"/>
              <a:t>I felt left out, like an outsider in the cultures,… even when I am here in the states, I do not watch enough pop culture to know what the classes talk about sometimes, whenever they bring in movies, and TVs and TV stars….</a:t>
            </a:r>
          </a:p>
          <a:p>
            <a:endParaRPr lang="en-US" dirty="0"/>
          </a:p>
          <a:p>
            <a:pPr marL="176679" indent="-176679">
              <a:buFontTx/>
              <a:buChar char="-"/>
            </a:pPr>
            <a:r>
              <a:rPr lang="en-US" dirty="0"/>
              <a:t>Does not know how to navigate each culture, …</a:t>
            </a:r>
          </a:p>
          <a:p>
            <a:pPr marL="176679" indent="-176679" defTabSz="942289">
              <a:buFontTx/>
              <a:buChar char="-"/>
              <a:defRPr/>
            </a:pPr>
            <a:r>
              <a:rPr lang="en-US" dirty="0">
                <a:solidFill>
                  <a:srgbClr val="002060"/>
                </a:solidFill>
              </a:rPr>
              <a:t>I don’t like Germany, my home culture. But when I came to US, I don’t it either …. Wherever I am, I want to move somewhere and think other places are better…</a:t>
            </a:r>
            <a:endParaRPr lang="en-US" dirty="0"/>
          </a:p>
          <a:p>
            <a:endParaRPr lang="en-US" dirty="0"/>
          </a:p>
          <a:p>
            <a:pPr marL="176679" indent="-176679">
              <a:buFontTx/>
              <a:buChar char="-"/>
            </a:pPr>
            <a:r>
              <a:rPr lang="en-US" dirty="0"/>
              <a:t>Worries about transferability of educational </a:t>
            </a:r>
            <a:r>
              <a:rPr lang="en-US" dirty="0" err="1"/>
              <a:t>qualitfications</a:t>
            </a:r>
            <a:r>
              <a:rPr lang="en-US" dirty="0"/>
              <a:t> </a:t>
            </a:r>
          </a:p>
          <a:p>
            <a:pPr marL="176679" indent="-176679">
              <a:buFontTx/>
              <a:buChar char="-"/>
            </a:pPr>
            <a:r>
              <a:rPr lang="en-US" dirty="0"/>
              <a:t>- And Saying goodbye to parent was really hard. HE remembers the day when he went to boarding school at 6, </a:t>
            </a:r>
          </a:p>
          <a:p>
            <a:pPr marL="176679" indent="-176679">
              <a:buFontTx/>
              <a:buChar char="-"/>
            </a:pPr>
            <a:r>
              <a:rPr lang="en-US" sz="2500" b="1" dirty="0">
                <a:solidFill>
                  <a:schemeClr val="accent6">
                    <a:lumMod val="50000"/>
                  </a:schemeClr>
                </a:solidFill>
              </a:rPr>
              <a:t>Trauma of separation from family at 6, has a lifelong impact</a:t>
            </a:r>
          </a:p>
          <a:p>
            <a:pPr marL="176679" indent="-176679">
              <a:buFontTx/>
              <a:buChar char="-"/>
            </a:pPr>
            <a:r>
              <a:rPr lang="en-US" dirty="0"/>
              <a:t>Many TCKs or MKs were </a:t>
            </a:r>
            <a:r>
              <a:rPr lang="en-US" dirty="0" err="1"/>
              <a:t>separted</a:t>
            </a:r>
            <a:r>
              <a:rPr lang="en-US" dirty="0"/>
              <a:t> from family….at young age…the impact of the relational trauma is lifelong…compared to a single-event trauma…</a:t>
            </a:r>
          </a:p>
          <a:p>
            <a:pPr marL="176679" indent="-176679">
              <a:buFontTx/>
              <a:buChar char="-"/>
            </a:pPr>
            <a:r>
              <a:rPr lang="en-US" dirty="0"/>
              <a:t>He shared experiences as a “hidden immigrant”  and a culturally homeless” </a:t>
            </a:r>
          </a:p>
          <a:p>
            <a:pPr marL="176679" indent="-176679">
              <a:buFontTx/>
              <a:buChar char="-"/>
            </a:pPr>
            <a:endParaRPr lang="en-US" dirty="0"/>
          </a:p>
        </p:txBody>
      </p:sp>
      <p:sp>
        <p:nvSpPr>
          <p:cNvPr id="4" name="Slide Number Placeholder 3"/>
          <p:cNvSpPr>
            <a:spLocks noGrp="1"/>
          </p:cNvSpPr>
          <p:nvPr>
            <p:ph type="sldNum" sz="quarter" idx="10"/>
          </p:nvPr>
        </p:nvSpPr>
        <p:spPr/>
        <p:txBody>
          <a:bodyPr/>
          <a:lstStyle/>
          <a:p>
            <a:fld id="{B2271A96-49F3-4724-B247-6893E4B580A8}" type="slidenum">
              <a:rPr lang="en-US" smtClean="0"/>
              <a:t>15</a:t>
            </a:fld>
            <a:endParaRPr lang="en-US"/>
          </a:p>
        </p:txBody>
      </p:sp>
    </p:spTree>
    <p:extLst>
      <p:ext uri="{BB962C8B-B14F-4D97-AF65-F5344CB8AC3E}">
        <p14:creationId xmlns:p14="http://schemas.microsoft.com/office/powerpoint/2010/main" val="2237020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chalkboard</a:t>
            </a:r>
          </a:p>
        </p:txBody>
      </p:sp>
      <p:sp>
        <p:nvSpPr>
          <p:cNvPr id="4" name="Slide Number Placeholder 3"/>
          <p:cNvSpPr>
            <a:spLocks noGrp="1"/>
          </p:cNvSpPr>
          <p:nvPr>
            <p:ph type="sldNum" sz="quarter" idx="5"/>
          </p:nvPr>
        </p:nvSpPr>
        <p:spPr/>
        <p:txBody>
          <a:bodyPr/>
          <a:lstStyle/>
          <a:p>
            <a:fld id="{6ECB9526-6B69-3345-8265-9911D95AC196}" type="slidenum">
              <a:rPr lang="en-US" smtClean="0"/>
              <a:t>16</a:t>
            </a:fld>
            <a:endParaRPr lang="en-US"/>
          </a:p>
        </p:txBody>
      </p:sp>
    </p:spTree>
    <p:extLst>
      <p:ext uri="{BB962C8B-B14F-4D97-AF65-F5344CB8AC3E}">
        <p14:creationId xmlns:p14="http://schemas.microsoft.com/office/powerpoint/2010/main" val="27227719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more how that will look like? Emotionally-connected – not just with a temporal mindset….for school work purposes, only some hangouts…but someone u really enjoy sharing being together, growing </a:t>
            </a:r>
            <a:r>
              <a:rPr lang="en-US" dirty="0" err="1"/>
              <a:t>togehtrer</a:t>
            </a:r>
            <a:r>
              <a:rPr lang="en-US" dirty="0"/>
              <a:t>…more lasting..</a:t>
            </a:r>
          </a:p>
          <a:p>
            <a:r>
              <a:rPr lang="en-US" dirty="0"/>
              <a:t> </a:t>
            </a:r>
          </a:p>
          <a:p>
            <a:r>
              <a:rPr lang="en-US" dirty="0"/>
              <a:t>Deep friendships…. </a:t>
            </a:r>
            <a:r>
              <a:rPr lang="en-US" dirty="0" err="1"/>
              <a:t>Anni’e</a:t>
            </a:r>
            <a:r>
              <a:rPr lang="en-US" dirty="0"/>
              <a:t> story – how do  I </a:t>
            </a:r>
            <a:r>
              <a:rPr lang="en-US" dirty="0" err="1"/>
              <a:t>date?how</a:t>
            </a:r>
            <a:r>
              <a:rPr lang="en-US" dirty="0"/>
              <a:t> do I form a lasting relationship? What do I do? </a:t>
            </a:r>
            <a:endParaRPr lang="en-SG" dirty="0"/>
          </a:p>
        </p:txBody>
      </p:sp>
      <p:sp>
        <p:nvSpPr>
          <p:cNvPr id="4" name="Slide Number Placeholder 3"/>
          <p:cNvSpPr>
            <a:spLocks noGrp="1"/>
          </p:cNvSpPr>
          <p:nvPr>
            <p:ph type="sldNum" sz="quarter" idx="5"/>
          </p:nvPr>
        </p:nvSpPr>
        <p:spPr/>
        <p:txBody>
          <a:bodyPr/>
          <a:lstStyle/>
          <a:p>
            <a:fld id="{3C9A52A2-1223-844A-B954-4A9C8E639C08}" type="slidenum">
              <a:rPr lang="en-US" smtClean="0"/>
              <a:t>18</a:t>
            </a:fld>
            <a:endParaRPr lang="en-US"/>
          </a:p>
        </p:txBody>
      </p:sp>
    </p:spTree>
    <p:extLst>
      <p:ext uri="{BB962C8B-B14F-4D97-AF65-F5344CB8AC3E}">
        <p14:creationId xmlns:p14="http://schemas.microsoft.com/office/powerpoint/2010/main" val="15550966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29AD5-CA83-1045-8A8A-93AEDC3E59D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5E73DFB-D640-3D4C-9A36-D296C8AFA5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9760F36-F380-2A44-AF07-082104ADF5DD}"/>
              </a:ext>
            </a:extLst>
          </p:cNvPr>
          <p:cNvSpPr>
            <a:spLocks noGrp="1"/>
          </p:cNvSpPr>
          <p:nvPr>
            <p:ph type="dt" sz="half" idx="10"/>
          </p:nvPr>
        </p:nvSpPr>
        <p:spPr/>
        <p:txBody>
          <a:bodyPr/>
          <a:lstStyle/>
          <a:p>
            <a:fld id="{CD4FFE6A-CB08-9641-9ECD-EBD31A4EED57}" type="datetimeFigureOut">
              <a:rPr lang="en-US" smtClean="0"/>
              <a:t>11/17/19</a:t>
            </a:fld>
            <a:endParaRPr lang="en-US"/>
          </a:p>
        </p:txBody>
      </p:sp>
      <p:sp>
        <p:nvSpPr>
          <p:cNvPr id="5" name="Footer Placeholder 4">
            <a:extLst>
              <a:ext uri="{FF2B5EF4-FFF2-40B4-BE49-F238E27FC236}">
                <a16:creationId xmlns:a16="http://schemas.microsoft.com/office/drawing/2014/main" id="{4421CF5F-22D7-0946-9CE7-F0723FE9C6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083794-B152-CF4C-AEC8-AD9921BDA69A}"/>
              </a:ext>
            </a:extLst>
          </p:cNvPr>
          <p:cNvSpPr>
            <a:spLocks noGrp="1"/>
          </p:cNvSpPr>
          <p:nvPr>
            <p:ph type="sldNum" sz="quarter" idx="12"/>
          </p:nvPr>
        </p:nvSpPr>
        <p:spPr/>
        <p:txBody>
          <a:bodyPr/>
          <a:lstStyle/>
          <a:p>
            <a:fld id="{9B3D4C9F-2A4B-8747-986C-9796482E2B89}" type="slidenum">
              <a:rPr lang="en-US" smtClean="0"/>
              <a:t>‹#›</a:t>
            </a:fld>
            <a:endParaRPr lang="en-US"/>
          </a:p>
        </p:txBody>
      </p:sp>
    </p:spTree>
    <p:extLst>
      <p:ext uri="{BB962C8B-B14F-4D97-AF65-F5344CB8AC3E}">
        <p14:creationId xmlns:p14="http://schemas.microsoft.com/office/powerpoint/2010/main" val="150155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2A30F-EB68-E244-969E-3FF818ACB84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9AAAACE-FA3D-B240-AD69-98BFD1D87A4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4FA895-961A-0D47-B9D8-22904DE6FAC9}"/>
              </a:ext>
            </a:extLst>
          </p:cNvPr>
          <p:cNvSpPr>
            <a:spLocks noGrp="1"/>
          </p:cNvSpPr>
          <p:nvPr>
            <p:ph type="dt" sz="half" idx="10"/>
          </p:nvPr>
        </p:nvSpPr>
        <p:spPr/>
        <p:txBody>
          <a:bodyPr/>
          <a:lstStyle/>
          <a:p>
            <a:fld id="{CD4FFE6A-CB08-9641-9ECD-EBD31A4EED57}" type="datetimeFigureOut">
              <a:rPr lang="en-US" smtClean="0"/>
              <a:t>11/17/19</a:t>
            </a:fld>
            <a:endParaRPr lang="en-US"/>
          </a:p>
        </p:txBody>
      </p:sp>
      <p:sp>
        <p:nvSpPr>
          <p:cNvPr id="5" name="Footer Placeholder 4">
            <a:extLst>
              <a:ext uri="{FF2B5EF4-FFF2-40B4-BE49-F238E27FC236}">
                <a16:creationId xmlns:a16="http://schemas.microsoft.com/office/drawing/2014/main" id="{F1EBB338-C8DD-EC4C-B976-D892D50F64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3D9A5D-E884-7A45-956E-07F66F7CE7F8}"/>
              </a:ext>
            </a:extLst>
          </p:cNvPr>
          <p:cNvSpPr>
            <a:spLocks noGrp="1"/>
          </p:cNvSpPr>
          <p:nvPr>
            <p:ph type="sldNum" sz="quarter" idx="12"/>
          </p:nvPr>
        </p:nvSpPr>
        <p:spPr/>
        <p:txBody>
          <a:bodyPr/>
          <a:lstStyle/>
          <a:p>
            <a:fld id="{9B3D4C9F-2A4B-8747-986C-9796482E2B89}" type="slidenum">
              <a:rPr lang="en-US" smtClean="0"/>
              <a:t>‹#›</a:t>
            </a:fld>
            <a:endParaRPr lang="en-US"/>
          </a:p>
        </p:txBody>
      </p:sp>
    </p:spTree>
    <p:extLst>
      <p:ext uri="{BB962C8B-B14F-4D97-AF65-F5344CB8AC3E}">
        <p14:creationId xmlns:p14="http://schemas.microsoft.com/office/powerpoint/2010/main" val="35152298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F37A932-A2A7-8F49-A18A-B2AEE86F81C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624D57-8F9D-5443-8B6F-D6AA8321B19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D25AFD-FA1E-654C-9986-38673A3A8829}"/>
              </a:ext>
            </a:extLst>
          </p:cNvPr>
          <p:cNvSpPr>
            <a:spLocks noGrp="1"/>
          </p:cNvSpPr>
          <p:nvPr>
            <p:ph type="dt" sz="half" idx="10"/>
          </p:nvPr>
        </p:nvSpPr>
        <p:spPr/>
        <p:txBody>
          <a:bodyPr/>
          <a:lstStyle/>
          <a:p>
            <a:fld id="{CD4FFE6A-CB08-9641-9ECD-EBD31A4EED57}" type="datetimeFigureOut">
              <a:rPr lang="en-US" smtClean="0"/>
              <a:t>11/17/19</a:t>
            </a:fld>
            <a:endParaRPr lang="en-US"/>
          </a:p>
        </p:txBody>
      </p:sp>
      <p:sp>
        <p:nvSpPr>
          <p:cNvPr id="5" name="Footer Placeholder 4">
            <a:extLst>
              <a:ext uri="{FF2B5EF4-FFF2-40B4-BE49-F238E27FC236}">
                <a16:creationId xmlns:a16="http://schemas.microsoft.com/office/drawing/2014/main" id="{0FB9A65F-2C92-D848-821F-242F7F2135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AABAED-DCED-FB4C-84F2-99567A19F258}"/>
              </a:ext>
            </a:extLst>
          </p:cNvPr>
          <p:cNvSpPr>
            <a:spLocks noGrp="1"/>
          </p:cNvSpPr>
          <p:nvPr>
            <p:ph type="sldNum" sz="quarter" idx="12"/>
          </p:nvPr>
        </p:nvSpPr>
        <p:spPr/>
        <p:txBody>
          <a:bodyPr/>
          <a:lstStyle/>
          <a:p>
            <a:fld id="{9B3D4C9F-2A4B-8747-986C-9796482E2B89}" type="slidenum">
              <a:rPr lang="en-US" smtClean="0"/>
              <a:t>‹#›</a:t>
            </a:fld>
            <a:endParaRPr lang="en-US"/>
          </a:p>
        </p:txBody>
      </p:sp>
    </p:spTree>
    <p:extLst>
      <p:ext uri="{BB962C8B-B14F-4D97-AF65-F5344CB8AC3E}">
        <p14:creationId xmlns:p14="http://schemas.microsoft.com/office/powerpoint/2010/main" val="21756671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11/17/19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5611031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D4FFE6A-CB08-9641-9ECD-EBD31A4EED57}" type="datetimeFigureOut">
              <a:rPr lang="en-US" smtClean="0"/>
              <a:t>11/17/19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3D4C9F-2A4B-8747-986C-9796482E2B89}" type="slidenum">
              <a:rPr lang="en-US" smtClean="0"/>
              <a:t>‹#›</a:t>
            </a:fld>
            <a:endParaRPr lang="en-US"/>
          </a:p>
        </p:txBody>
      </p:sp>
    </p:spTree>
    <p:extLst>
      <p:ext uri="{BB962C8B-B14F-4D97-AF65-F5344CB8AC3E}">
        <p14:creationId xmlns:p14="http://schemas.microsoft.com/office/powerpoint/2010/main" val="31806028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D4FFE6A-CB08-9641-9ECD-EBD31A4EED57}" type="datetimeFigureOut">
              <a:rPr lang="en-US" smtClean="0"/>
              <a:t>11/17/19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3D4C9F-2A4B-8747-986C-9796482E2B89}" type="slidenum">
              <a:rPr lang="en-US" smtClean="0"/>
              <a:t>‹#›</a:t>
            </a:fld>
            <a:endParaRPr lang="en-US"/>
          </a:p>
        </p:txBody>
      </p:sp>
    </p:spTree>
    <p:extLst>
      <p:ext uri="{BB962C8B-B14F-4D97-AF65-F5344CB8AC3E}">
        <p14:creationId xmlns:p14="http://schemas.microsoft.com/office/powerpoint/2010/main" val="34200009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D4FFE6A-CB08-9641-9ECD-EBD31A4EED57}" type="datetimeFigureOut">
              <a:rPr lang="en-US" smtClean="0"/>
              <a:t>11/17/19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3D4C9F-2A4B-8747-986C-9796482E2B89}" type="slidenum">
              <a:rPr lang="en-US" smtClean="0"/>
              <a:t>‹#›</a:t>
            </a:fld>
            <a:endParaRPr lang="en-US"/>
          </a:p>
        </p:txBody>
      </p:sp>
    </p:spTree>
    <p:extLst>
      <p:ext uri="{BB962C8B-B14F-4D97-AF65-F5344CB8AC3E}">
        <p14:creationId xmlns:p14="http://schemas.microsoft.com/office/powerpoint/2010/main" val="34863946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D4FFE6A-CB08-9641-9ECD-EBD31A4EED57}" type="datetimeFigureOut">
              <a:rPr lang="en-US" smtClean="0"/>
              <a:t>11/17/19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3D4C9F-2A4B-8747-986C-9796482E2B89}" type="slidenum">
              <a:rPr lang="en-US" smtClean="0"/>
              <a:t>‹#›</a:t>
            </a:fld>
            <a:endParaRPr lang="en-US"/>
          </a:p>
        </p:txBody>
      </p:sp>
    </p:spTree>
    <p:extLst>
      <p:ext uri="{BB962C8B-B14F-4D97-AF65-F5344CB8AC3E}">
        <p14:creationId xmlns:p14="http://schemas.microsoft.com/office/powerpoint/2010/main" val="2311036596"/>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D4FFE6A-CB08-9641-9ECD-EBD31A4EED57}" type="datetimeFigureOut">
              <a:rPr lang="en-US" smtClean="0"/>
              <a:t>11/17/19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3D4C9F-2A4B-8747-986C-9796482E2B89}" type="slidenum">
              <a:rPr lang="en-US" smtClean="0"/>
              <a:t>‹#›</a:t>
            </a:fld>
            <a:endParaRPr lang="en-US"/>
          </a:p>
        </p:txBody>
      </p:sp>
    </p:spTree>
    <p:extLst>
      <p:ext uri="{BB962C8B-B14F-4D97-AF65-F5344CB8AC3E}">
        <p14:creationId xmlns:p14="http://schemas.microsoft.com/office/powerpoint/2010/main" val="40789910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D4FFE6A-CB08-9641-9ECD-EBD31A4EED57}" type="datetimeFigureOut">
              <a:rPr lang="en-US" smtClean="0"/>
              <a:t>11/17/19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3D4C9F-2A4B-8747-986C-9796482E2B89}" type="slidenum">
              <a:rPr lang="en-US" smtClean="0"/>
              <a:t>‹#›</a:t>
            </a:fld>
            <a:endParaRPr lang="en-US"/>
          </a:p>
        </p:txBody>
      </p:sp>
    </p:spTree>
    <p:extLst>
      <p:ext uri="{BB962C8B-B14F-4D97-AF65-F5344CB8AC3E}">
        <p14:creationId xmlns:p14="http://schemas.microsoft.com/office/powerpoint/2010/main" val="10098406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4FFE6A-CB08-9641-9ECD-EBD31A4EED57}" type="datetimeFigureOut">
              <a:rPr lang="en-US" smtClean="0"/>
              <a:t>11/17/19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3D4C9F-2A4B-8747-986C-9796482E2B89}" type="slidenum">
              <a:rPr lang="en-US" smtClean="0"/>
              <a:t>‹#›</a:t>
            </a:fld>
            <a:endParaRPr lang="en-US"/>
          </a:p>
        </p:txBody>
      </p:sp>
    </p:spTree>
    <p:extLst>
      <p:ext uri="{BB962C8B-B14F-4D97-AF65-F5344CB8AC3E}">
        <p14:creationId xmlns:p14="http://schemas.microsoft.com/office/powerpoint/2010/main" val="11665538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BE2CF-01BF-504A-8EB1-5DF88E2E14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7BFE52-49BA-2441-B775-CE034A587E5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2BEF68-4F70-2744-88F2-DC688A4FEC4A}"/>
              </a:ext>
            </a:extLst>
          </p:cNvPr>
          <p:cNvSpPr>
            <a:spLocks noGrp="1"/>
          </p:cNvSpPr>
          <p:nvPr>
            <p:ph type="dt" sz="half" idx="10"/>
          </p:nvPr>
        </p:nvSpPr>
        <p:spPr/>
        <p:txBody>
          <a:bodyPr/>
          <a:lstStyle/>
          <a:p>
            <a:fld id="{CD4FFE6A-CB08-9641-9ECD-EBD31A4EED57}" type="datetimeFigureOut">
              <a:rPr lang="en-US" smtClean="0"/>
              <a:t>11/17/19</a:t>
            </a:fld>
            <a:endParaRPr lang="en-US"/>
          </a:p>
        </p:txBody>
      </p:sp>
      <p:sp>
        <p:nvSpPr>
          <p:cNvPr id="5" name="Footer Placeholder 4">
            <a:extLst>
              <a:ext uri="{FF2B5EF4-FFF2-40B4-BE49-F238E27FC236}">
                <a16:creationId xmlns:a16="http://schemas.microsoft.com/office/drawing/2014/main" id="{1C722415-E6D5-174D-8804-FA2155FFAB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C0F27C-E9BE-DC46-9B26-FC7A321906CC}"/>
              </a:ext>
            </a:extLst>
          </p:cNvPr>
          <p:cNvSpPr>
            <a:spLocks noGrp="1"/>
          </p:cNvSpPr>
          <p:nvPr>
            <p:ph type="sldNum" sz="quarter" idx="12"/>
          </p:nvPr>
        </p:nvSpPr>
        <p:spPr/>
        <p:txBody>
          <a:bodyPr/>
          <a:lstStyle/>
          <a:p>
            <a:fld id="{9B3D4C9F-2A4B-8747-986C-9796482E2B89}" type="slidenum">
              <a:rPr lang="en-US" smtClean="0"/>
              <a:t>‹#›</a:t>
            </a:fld>
            <a:endParaRPr lang="en-US"/>
          </a:p>
        </p:txBody>
      </p:sp>
    </p:spTree>
    <p:extLst>
      <p:ext uri="{BB962C8B-B14F-4D97-AF65-F5344CB8AC3E}">
        <p14:creationId xmlns:p14="http://schemas.microsoft.com/office/powerpoint/2010/main" val="6842721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D4FFE6A-CB08-9641-9ECD-EBD31A4EED57}" type="datetimeFigureOut">
              <a:rPr lang="en-US" smtClean="0"/>
              <a:t>11/17/19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3D4C9F-2A4B-8747-986C-9796482E2B89}" type="slidenum">
              <a:rPr lang="en-US" smtClean="0"/>
              <a:t>‹#›</a:t>
            </a:fld>
            <a:endParaRPr lang="en-US"/>
          </a:p>
        </p:txBody>
      </p:sp>
    </p:spTree>
    <p:extLst>
      <p:ext uri="{BB962C8B-B14F-4D97-AF65-F5344CB8AC3E}">
        <p14:creationId xmlns:p14="http://schemas.microsoft.com/office/powerpoint/2010/main" val="3225909572"/>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D4FFE6A-CB08-9641-9ECD-EBD31A4EED57}" type="datetimeFigureOut">
              <a:rPr lang="en-US" smtClean="0"/>
              <a:t>11/17/19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3D4C9F-2A4B-8747-986C-9796482E2B89}" type="slidenum">
              <a:rPr lang="en-US" smtClean="0"/>
              <a:t>‹#›</a:t>
            </a:fld>
            <a:endParaRPr lang="en-US"/>
          </a:p>
        </p:txBody>
      </p:sp>
    </p:spTree>
    <p:extLst>
      <p:ext uri="{BB962C8B-B14F-4D97-AF65-F5344CB8AC3E}">
        <p14:creationId xmlns:p14="http://schemas.microsoft.com/office/powerpoint/2010/main" val="34849423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D4FFE6A-CB08-9641-9ECD-EBD31A4EED57}" type="datetimeFigureOut">
              <a:rPr lang="en-US" smtClean="0"/>
              <a:t>11/17/19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3D4C9F-2A4B-8747-986C-9796482E2B89}" type="slidenum">
              <a:rPr lang="en-US" smtClean="0"/>
              <a:t>‹#›</a:t>
            </a:fld>
            <a:endParaRPr lang="en-US"/>
          </a:p>
        </p:txBody>
      </p:sp>
    </p:spTree>
    <p:extLst>
      <p:ext uri="{BB962C8B-B14F-4D97-AF65-F5344CB8AC3E}">
        <p14:creationId xmlns:p14="http://schemas.microsoft.com/office/powerpoint/2010/main" val="766717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D4FFE6A-CB08-9641-9ECD-EBD31A4EED57}" type="datetimeFigureOut">
              <a:rPr lang="en-US" smtClean="0"/>
              <a:t>11/17/19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3D4C9F-2A4B-8747-986C-9796482E2B89}" type="slidenum">
              <a:rPr lang="en-US" smtClean="0"/>
              <a:t>‹#›</a:t>
            </a:fld>
            <a:endParaRPr lang="en-US"/>
          </a:p>
        </p:txBody>
      </p:sp>
    </p:spTree>
    <p:extLst>
      <p:ext uri="{BB962C8B-B14F-4D97-AF65-F5344CB8AC3E}">
        <p14:creationId xmlns:p14="http://schemas.microsoft.com/office/powerpoint/2010/main" val="4888273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30BEF-06DC-4B4C-9623-21DAF839BDA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05185EC-AB22-9948-9462-A584340162B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13DAA4D-1F36-7145-A942-CC9C2687FB28}"/>
              </a:ext>
            </a:extLst>
          </p:cNvPr>
          <p:cNvSpPr>
            <a:spLocks noGrp="1"/>
          </p:cNvSpPr>
          <p:nvPr>
            <p:ph type="dt" sz="half" idx="10"/>
          </p:nvPr>
        </p:nvSpPr>
        <p:spPr/>
        <p:txBody>
          <a:bodyPr/>
          <a:lstStyle/>
          <a:p>
            <a:fld id="{CD4FFE6A-CB08-9641-9ECD-EBD31A4EED57}" type="datetimeFigureOut">
              <a:rPr lang="en-US" smtClean="0"/>
              <a:t>11/17/19</a:t>
            </a:fld>
            <a:endParaRPr lang="en-US"/>
          </a:p>
        </p:txBody>
      </p:sp>
      <p:sp>
        <p:nvSpPr>
          <p:cNvPr id="5" name="Footer Placeholder 4">
            <a:extLst>
              <a:ext uri="{FF2B5EF4-FFF2-40B4-BE49-F238E27FC236}">
                <a16:creationId xmlns:a16="http://schemas.microsoft.com/office/drawing/2014/main" id="{C64D9A2D-9F1E-D94C-8AF0-A0AA726F9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6BB38D-4967-4748-B644-B26FAFBC7901}"/>
              </a:ext>
            </a:extLst>
          </p:cNvPr>
          <p:cNvSpPr>
            <a:spLocks noGrp="1"/>
          </p:cNvSpPr>
          <p:nvPr>
            <p:ph type="sldNum" sz="quarter" idx="12"/>
          </p:nvPr>
        </p:nvSpPr>
        <p:spPr/>
        <p:txBody>
          <a:bodyPr/>
          <a:lstStyle/>
          <a:p>
            <a:fld id="{9B3D4C9F-2A4B-8747-986C-9796482E2B89}" type="slidenum">
              <a:rPr lang="en-US" smtClean="0"/>
              <a:t>‹#›</a:t>
            </a:fld>
            <a:endParaRPr lang="en-US"/>
          </a:p>
        </p:txBody>
      </p:sp>
    </p:spTree>
    <p:extLst>
      <p:ext uri="{BB962C8B-B14F-4D97-AF65-F5344CB8AC3E}">
        <p14:creationId xmlns:p14="http://schemas.microsoft.com/office/powerpoint/2010/main" val="23039013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198F5-213A-BC4D-9CB2-A7F3B16EB9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551E100-51B3-BD42-B39E-6F5D567DF4B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C534764-CF3B-9C41-8C33-4780F6385AE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844B26D-CE1B-8A44-8E4D-911E15322A0F}"/>
              </a:ext>
            </a:extLst>
          </p:cNvPr>
          <p:cNvSpPr>
            <a:spLocks noGrp="1"/>
          </p:cNvSpPr>
          <p:nvPr>
            <p:ph type="dt" sz="half" idx="10"/>
          </p:nvPr>
        </p:nvSpPr>
        <p:spPr/>
        <p:txBody>
          <a:bodyPr/>
          <a:lstStyle/>
          <a:p>
            <a:fld id="{CD4FFE6A-CB08-9641-9ECD-EBD31A4EED57}" type="datetimeFigureOut">
              <a:rPr lang="en-US" smtClean="0"/>
              <a:t>11/17/19</a:t>
            </a:fld>
            <a:endParaRPr lang="en-US"/>
          </a:p>
        </p:txBody>
      </p:sp>
      <p:sp>
        <p:nvSpPr>
          <p:cNvPr id="6" name="Footer Placeholder 5">
            <a:extLst>
              <a:ext uri="{FF2B5EF4-FFF2-40B4-BE49-F238E27FC236}">
                <a16:creationId xmlns:a16="http://schemas.microsoft.com/office/drawing/2014/main" id="{64C14507-2C40-004A-83B5-CA841AE061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EED105-B6CF-524F-BFC8-3F20C873B548}"/>
              </a:ext>
            </a:extLst>
          </p:cNvPr>
          <p:cNvSpPr>
            <a:spLocks noGrp="1"/>
          </p:cNvSpPr>
          <p:nvPr>
            <p:ph type="sldNum" sz="quarter" idx="12"/>
          </p:nvPr>
        </p:nvSpPr>
        <p:spPr/>
        <p:txBody>
          <a:bodyPr/>
          <a:lstStyle/>
          <a:p>
            <a:fld id="{9B3D4C9F-2A4B-8747-986C-9796482E2B89}" type="slidenum">
              <a:rPr lang="en-US" smtClean="0"/>
              <a:t>‹#›</a:t>
            </a:fld>
            <a:endParaRPr lang="en-US"/>
          </a:p>
        </p:txBody>
      </p:sp>
    </p:spTree>
    <p:extLst>
      <p:ext uri="{BB962C8B-B14F-4D97-AF65-F5344CB8AC3E}">
        <p14:creationId xmlns:p14="http://schemas.microsoft.com/office/powerpoint/2010/main" val="1911521800"/>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54F77-1D5B-3E46-B56A-CB75C1DC8AA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63C239C-1AA9-8B49-BA5D-6543A8F2F4F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A9ADF31-24E9-0741-AF84-D63DCCC7256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A94A8B-4BA9-0A48-8A02-644B3FA43D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DBB38C4-0410-914E-AB87-BCD0E198DC6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705526D-F688-2B4D-BC1A-E75B850F367D}"/>
              </a:ext>
            </a:extLst>
          </p:cNvPr>
          <p:cNvSpPr>
            <a:spLocks noGrp="1"/>
          </p:cNvSpPr>
          <p:nvPr>
            <p:ph type="dt" sz="half" idx="10"/>
          </p:nvPr>
        </p:nvSpPr>
        <p:spPr/>
        <p:txBody>
          <a:bodyPr/>
          <a:lstStyle/>
          <a:p>
            <a:fld id="{CD4FFE6A-CB08-9641-9ECD-EBD31A4EED57}" type="datetimeFigureOut">
              <a:rPr lang="en-US" smtClean="0"/>
              <a:t>11/17/19</a:t>
            </a:fld>
            <a:endParaRPr lang="en-US"/>
          </a:p>
        </p:txBody>
      </p:sp>
      <p:sp>
        <p:nvSpPr>
          <p:cNvPr id="8" name="Footer Placeholder 7">
            <a:extLst>
              <a:ext uri="{FF2B5EF4-FFF2-40B4-BE49-F238E27FC236}">
                <a16:creationId xmlns:a16="http://schemas.microsoft.com/office/drawing/2014/main" id="{A7C44FB4-AB91-B847-BD72-2C8CD0699CD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2FB46D1-DDE4-3A4B-9872-48AAA6F8D454}"/>
              </a:ext>
            </a:extLst>
          </p:cNvPr>
          <p:cNvSpPr>
            <a:spLocks noGrp="1"/>
          </p:cNvSpPr>
          <p:nvPr>
            <p:ph type="sldNum" sz="quarter" idx="12"/>
          </p:nvPr>
        </p:nvSpPr>
        <p:spPr/>
        <p:txBody>
          <a:bodyPr/>
          <a:lstStyle/>
          <a:p>
            <a:fld id="{9B3D4C9F-2A4B-8747-986C-9796482E2B89}" type="slidenum">
              <a:rPr lang="en-US" smtClean="0"/>
              <a:t>‹#›</a:t>
            </a:fld>
            <a:endParaRPr lang="en-US"/>
          </a:p>
        </p:txBody>
      </p:sp>
    </p:spTree>
    <p:extLst>
      <p:ext uri="{BB962C8B-B14F-4D97-AF65-F5344CB8AC3E}">
        <p14:creationId xmlns:p14="http://schemas.microsoft.com/office/powerpoint/2010/main" val="14131319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1A3D0-6115-F64E-93FD-BF35BEBAF00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6DDC215-CA26-AA4D-A142-1FF98D63BE58}"/>
              </a:ext>
            </a:extLst>
          </p:cNvPr>
          <p:cNvSpPr>
            <a:spLocks noGrp="1"/>
          </p:cNvSpPr>
          <p:nvPr>
            <p:ph type="dt" sz="half" idx="10"/>
          </p:nvPr>
        </p:nvSpPr>
        <p:spPr/>
        <p:txBody>
          <a:bodyPr/>
          <a:lstStyle/>
          <a:p>
            <a:fld id="{CD4FFE6A-CB08-9641-9ECD-EBD31A4EED57}" type="datetimeFigureOut">
              <a:rPr lang="en-US" smtClean="0"/>
              <a:t>11/17/19</a:t>
            </a:fld>
            <a:endParaRPr lang="en-US"/>
          </a:p>
        </p:txBody>
      </p:sp>
      <p:sp>
        <p:nvSpPr>
          <p:cNvPr id="4" name="Footer Placeholder 3">
            <a:extLst>
              <a:ext uri="{FF2B5EF4-FFF2-40B4-BE49-F238E27FC236}">
                <a16:creationId xmlns:a16="http://schemas.microsoft.com/office/drawing/2014/main" id="{4FE5A82F-74ED-174D-BB87-E3CE9FC292B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450E98-7A15-DC41-A1AB-D80B34C88E99}"/>
              </a:ext>
            </a:extLst>
          </p:cNvPr>
          <p:cNvSpPr>
            <a:spLocks noGrp="1"/>
          </p:cNvSpPr>
          <p:nvPr>
            <p:ph type="sldNum" sz="quarter" idx="12"/>
          </p:nvPr>
        </p:nvSpPr>
        <p:spPr/>
        <p:txBody>
          <a:bodyPr/>
          <a:lstStyle/>
          <a:p>
            <a:fld id="{9B3D4C9F-2A4B-8747-986C-9796482E2B89}" type="slidenum">
              <a:rPr lang="en-US" smtClean="0"/>
              <a:t>‹#›</a:t>
            </a:fld>
            <a:endParaRPr lang="en-US"/>
          </a:p>
        </p:txBody>
      </p:sp>
    </p:spTree>
    <p:extLst>
      <p:ext uri="{BB962C8B-B14F-4D97-AF65-F5344CB8AC3E}">
        <p14:creationId xmlns:p14="http://schemas.microsoft.com/office/powerpoint/2010/main" val="12645423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C8BF55-9329-CB4A-986F-855DE684479A}"/>
              </a:ext>
            </a:extLst>
          </p:cNvPr>
          <p:cNvSpPr>
            <a:spLocks noGrp="1"/>
          </p:cNvSpPr>
          <p:nvPr>
            <p:ph type="dt" sz="half" idx="10"/>
          </p:nvPr>
        </p:nvSpPr>
        <p:spPr/>
        <p:txBody>
          <a:bodyPr/>
          <a:lstStyle/>
          <a:p>
            <a:fld id="{CD4FFE6A-CB08-9641-9ECD-EBD31A4EED57}" type="datetimeFigureOut">
              <a:rPr lang="en-US" smtClean="0"/>
              <a:t>11/17/19</a:t>
            </a:fld>
            <a:endParaRPr lang="en-US"/>
          </a:p>
        </p:txBody>
      </p:sp>
      <p:sp>
        <p:nvSpPr>
          <p:cNvPr id="3" name="Footer Placeholder 2">
            <a:extLst>
              <a:ext uri="{FF2B5EF4-FFF2-40B4-BE49-F238E27FC236}">
                <a16:creationId xmlns:a16="http://schemas.microsoft.com/office/drawing/2014/main" id="{8CCFBD37-2B77-014F-A516-8CB54DD6B0F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744F64F-5A80-4245-A97D-018ECC008F71}"/>
              </a:ext>
            </a:extLst>
          </p:cNvPr>
          <p:cNvSpPr>
            <a:spLocks noGrp="1"/>
          </p:cNvSpPr>
          <p:nvPr>
            <p:ph type="sldNum" sz="quarter" idx="12"/>
          </p:nvPr>
        </p:nvSpPr>
        <p:spPr/>
        <p:txBody>
          <a:bodyPr/>
          <a:lstStyle/>
          <a:p>
            <a:fld id="{9B3D4C9F-2A4B-8747-986C-9796482E2B89}" type="slidenum">
              <a:rPr lang="en-US" smtClean="0"/>
              <a:t>‹#›</a:t>
            </a:fld>
            <a:endParaRPr lang="en-US"/>
          </a:p>
        </p:txBody>
      </p:sp>
    </p:spTree>
    <p:extLst>
      <p:ext uri="{BB962C8B-B14F-4D97-AF65-F5344CB8AC3E}">
        <p14:creationId xmlns:p14="http://schemas.microsoft.com/office/powerpoint/2010/main" val="28225174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999FA-CC6E-EB4C-9D75-79ED3F9793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E8730F-0667-F34D-A56B-727DFF46E6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BC7FD6D-F93B-AA46-AA1B-D26EA291EA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5681D2B-3FB4-7747-932F-79888571B6F1}"/>
              </a:ext>
            </a:extLst>
          </p:cNvPr>
          <p:cNvSpPr>
            <a:spLocks noGrp="1"/>
          </p:cNvSpPr>
          <p:nvPr>
            <p:ph type="dt" sz="half" idx="10"/>
          </p:nvPr>
        </p:nvSpPr>
        <p:spPr/>
        <p:txBody>
          <a:bodyPr/>
          <a:lstStyle/>
          <a:p>
            <a:fld id="{CD4FFE6A-CB08-9641-9ECD-EBD31A4EED57}" type="datetimeFigureOut">
              <a:rPr lang="en-US" smtClean="0"/>
              <a:t>11/17/19</a:t>
            </a:fld>
            <a:endParaRPr lang="en-US"/>
          </a:p>
        </p:txBody>
      </p:sp>
      <p:sp>
        <p:nvSpPr>
          <p:cNvPr id="6" name="Footer Placeholder 5">
            <a:extLst>
              <a:ext uri="{FF2B5EF4-FFF2-40B4-BE49-F238E27FC236}">
                <a16:creationId xmlns:a16="http://schemas.microsoft.com/office/drawing/2014/main" id="{5F841D7F-8FBB-D34A-AA35-CB76829614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AF4A37-0AB1-DC4D-826F-F3DF71E734F5}"/>
              </a:ext>
            </a:extLst>
          </p:cNvPr>
          <p:cNvSpPr>
            <a:spLocks noGrp="1"/>
          </p:cNvSpPr>
          <p:nvPr>
            <p:ph type="sldNum" sz="quarter" idx="12"/>
          </p:nvPr>
        </p:nvSpPr>
        <p:spPr/>
        <p:txBody>
          <a:bodyPr/>
          <a:lstStyle/>
          <a:p>
            <a:fld id="{9B3D4C9F-2A4B-8747-986C-9796482E2B89}" type="slidenum">
              <a:rPr lang="en-US" smtClean="0"/>
              <a:t>‹#›</a:t>
            </a:fld>
            <a:endParaRPr lang="en-US"/>
          </a:p>
        </p:txBody>
      </p:sp>
    </p:spTree>
    <p:extLst>
      <p:ext uri="{BB962C8B-B14F-4D97-AF65-F5344CB8AC3E}">
        <p14:creationId xmlns:p14="http://schemas.microsoft.com/office/powerpoint/2010/main" val="256588339"/>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82AD7-BD07-B447-B97F-994FA0448F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26FF30-CAC6-334C-BD37-2E4D2E50A8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2F4E147-224B-3142-AC71-C79153AAD3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58BBBE0-52D7-5143-AAB7-240E3F7CBEF4}"/>
              </a:ext>
            </a:extLst>
          </p:cNvPr>
          <p:cNvSpPr>
            <a:spLocks noGrp="1"/>
          </p:cNvSpPr>
          <p:nvPr>
            <p:ph type="dt" sz="half" idx="10"/>
          </p:nvPr>
        </p:nvSpPr>
        <p:spPr/>
        <p:txBody>
          <a:bodyPr/>
          <a:lstStyle/>
          <a:p>
            <a:fld id="{CD4FFE6A-CB08-9641-9ECD-EBD31A4EED57}" type="datetimeFigureOut">
              <a:rPr lang="en-US" smtClean="0"/>
              <a:t>11/17/19</a:t>
            </a:fld>
            <a:endParaRPr lang="en-US"/>
          </a:p>
        </p:txBody>
      </p:sp>
      <p:sp>
        <p:nvSpPr>
          <p:cNvPr id="6" name="Footer Placeholder 5">
            <a:extLst>
              <a:ext uri="{FF2B5EF4-FFF2-40B4-BE49-F238E27FC236}">
                <a16:creationId xmlns:a16="http://schemas.microsoft.com/office/drawing/2014/main" id="{DD97DDAC-B30E-DB40-958C-448A4528BE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E707CB-03B9-044D-B45F-B9680F9313D4}"/>
              </a:ext>
            </a:extLst>
          </p:cNvPr>
          <p:cNvSpPr>
            <a:spLocks noGrp="1"/>
          </p:cNvSpPr>
          <p:nvPr>
            <p:ph type="sldNum" sz="quarter" idx="12"/>
          </p:nvPr>
        </p:nvSpPr>
        <p:spPr/>
        <p:txBody>
          <a:bodyPr/>
          <a:lstStyle/>
          <a:p>
            <a:fld id="{9B3D4C9F-2A4B-8747-986C-9796482E2B89}" type="slidenum">
              <a:rPr lang="en-US" smtClean="0"/>
              <a:t>‹#›</a:t>
            </a:fld>
            <a:endParaRPr lang="en-US"/>
          </a:p>
        </p:txBody>
      </p:sp>
    </p:spTree>
    <p:extLst>
      <p:ext uri="{BB962C8B-B14F-4D97-AF65-F5344CB8AC3E}">
        <p14:creationId xmlns:p14="http://schemas.microsoft.com/office/powerpoint/2010/main" val="30842666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2">
                <a:tint val="94000"/>
                <a:satMod val="80000"/>
                <a:lumMod val="106000"/>
              </a:schemeClr>
            </a:gs>
            <a:gs pos="100000">
              <a:schemeClr val="bg2">
                <a:shade val="8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F635EB-54AE-1E41-A51F-E0D474E8B94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DF3F51B-0508-8B41-94B2-CA0B044C74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EA6D11-5702-E74A-A9B0-BE835082EF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4FFE6A-CB08-9641-9ECD-EBD31A4EED57}" type="datetimeFigureOut">
              <a:rPr lang="en-US" smtClean="0"/>
              <a:t>11/17/19</a:t>
            </a:fld>
            <a:endParaRPr lang="en-US"/>
          </a:p>
        </p:txBody>
      </p:sp>
      <p:sp>
        <p:nvSpPr>
          <p:cNvPr id="5" name="Footer Placeholder 4">
            <a:extLst>
              <a:ext uri="{FF2B5EF4-FFF2-40B4-BE49-F238E27FC236}">
                <a16:creationId xmlns:a16="http://schemas.microsoft.com/office/drawing/2014/main" id="{448F307B-7C40-9A44-A635-31830A7F627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71911D7-EE0E-F74E-B599-1449CE8D22E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3D4C9F-2A4B-8747-986C-9796482E2B89}" type="slidenum">
              <a:rPr lang="en-US" smtClean="0"/>
              <a:t>‹#›</a:t>
            </a:fld>
            <a:endParaRPr lang="en-US"/>
          </a:p>
        </p:txBody>
      </p:sp>
    </p:spTree>
    <p:extLst>
      <p:ext uri="{BB962C8B-B14F-4D97-AF65-F5344CB8AC3E}">
        <p14:creationId xmlns:p14="http://schemas.microsoft.com/office/powerpoint/2010/main" val="3556785289"/>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 id="214748392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4FFE6A-CB08-9641-9ECD-EBD31A4EED57}" type="datetimeFigureOut">
              <a:rPr lang="en-US" smtClean="0"/>
              <a:t>11/17/19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3D4C9F-2A4B-8747-986C-9796482E2B89}" type="slidenum">
              <a:rPr lang="en-US" smtClean="0"/>
              <a:t>‹#›</a:t>
            </a:fld>
            <a:endParaRPr lang="en-US"/>
          </a:p>
        </p:txBody>
      </p:sp>
    </p:spTree>
    <p:extLst>
      <p:ext uri="{BB962C8B-B14F-4D97-AF65-F5344CB8AC3E}">
        <p14:creationId xmlns:p14="http://schemas.microsoft.com/office/powerpoint/2010/main" val="295912228"/>
      </p:ext>
    </p:extLst>
  </p:cSld>
  <p:clrMap bg1="dk1" tx1="lt1" bg2="dk2" tx2="lt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tags" Target="../tags/tag1.xml"/><Relationship Id="rId6" Type="http://schemas.openxmlformats.org/officeDocument/2006/relationships/hyperlink" Target="http://bonnieroseblog.co.uk/category/third-culture-kids/page/3" TargetMode="External"/><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5.xml"/><Relationship Id="rId7" Type="http://schemas.openxmlformats.org/officeDocument/2006/relationships/image" Target="../media/image22.png"/><Relationship Id="rId2" Type="http://schemas.openxmlformats.org/officeDocument/2006/relationships/slideLayout" Target="../slideLayouts/slideLayout12.xml"/><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vimeo.com/40853220" TargetMode="External"/><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hyperlink" Target="https://vimeo.com/41264088?from=outro-embed"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2.xml"/><Relationship Id="rId1" Type="http://schemas.openxmlformats.org/officeDocument/2006/relationships/tags" Target="../tags/tag3.xml"/><Relationship Id="rId5" Type="http://schemas.openxmlformats.org/officeDocument/2006/relationships/image" Target="../media/image25.sv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hyperlink" Target="http://www.crossculturalkid.org/" TargetMode="External"/><Relationship Id="rId3" Type="http://schemas.openxmlformats.org/officeDocument/2006/relationships/hyperlink" Target="https://www.amazon.com/Third-Culture-Kids-3rd-Growing/dp/1473657660/ref=sr_1_1?ie=UTF8&amp;qid=1505496203&amp;sr=8-1&amp;keywords=third+culture+kids" TargetMode="External"/><Relationship Id="rId7" Type="http://schemas.openxmlformats.org/officeDocument/2006/relationships/hyperlink" Target="https://www.tcktraining.com/blog/bringing-your-tcks-hidden-losses-out-of-hiding" TargetMode="External"/><Relationship Id="rId12"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www.figt.org/" TargetMode="External"/><Relationship Id="rId11" Type="http://schemas.openxmlformats.org/officeDocument/2006/relationships/hyperlink" Target="mailto:esther.tan@post.harvard.edu" TargetMode="External"/><Relationship Id="rId5" Type="http://schemas.openxmlformats.org/officeDocument/2006/relationships/hyperlink" Target="http://www.twitter.com/rdvanreken" TargetMode="External"/><Relationship Id="rId10" Type="http://schemas.openxmlformats.org/officeDocument/2006/relationships/hyperlink" Target="https://www.lcps.org/cms/lib4/VA01000195/Centricity/Domain/8931/HOW%20CHILDREN%20COPE.pdf" TargetMode="External"/><Relationship Id="rId4" Type="http://schemas.openxmlformats.org/officeDocument/2006/relationships/hyperlink" Target="https://www.expatbookshop.com/book/letters-never-sent/" TargetMode="External"/><Relationship Id="rId9" Type="http://schemas.openxmlformats.org/officeDocument/2006/relationships/hyperlink" Target="http://www.pinterest.com/amp/heidinindi/tcks-resources-for-third-culture-kid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D0463-77CD-8F44-9975-3519E00EBB35}"/>
              </a:ext>
            </a:extLst>
          </p:cNvPr>
          <p:cNvSpPr>
            <a:spLocks noGrp="1"/>
          </p:cNvSpPr>
          <p:nvPr>
            <p:ph type="ctrTitle"/>
          </p:nvPr>
        </p:nvSpPr>
        <p:spPr>
          <a:xfrm>
            <a:off x="-2" y="119780"/>
            <a:ext cx="11569959" cy="2052735"/>
          </a:xfrm>
        </p:spPr>
        <p:txBody>
          <a:bodyPr>
            <a:normAutofit/>
          </a:bodyPr>
          <a:lstStyle/>
          <a:p>
            <a:r>
              <a:rPr lang="en-US" sz="3600" dirty="0">
                <a:latin typeface="Papyrus" panose="020B0602040200020303" pitchFamily="34" charset="77"/>
              </a:rPr>
              <a:t>Understanding a diverse population:</a:t>
            </a:r>
            <a:r>
              <a:rPr lang="en-US" sz="4000" dirty="0">
                <a:latin typeface="Papyrus" panose="020B0602040200020303" pitchFamily="34" charset="77"/>
              </a:rPr>
              <a:t> </a:t>
            </a:r>
            <a:br>
              <a:rPr lang="en-US" sz="3200" dirty="0">
                <a:latin typeface="Papyrus" panose="020B0602040200020303" pitchFamily="34" charset="77"/>
              </a:rPr>
            </a:br>
            <a:br>
              <a:rPr lang="en-US" sz="3200" dirty="0">
                <a:latin typeface="Papyrus" panose="020B0602040200020303" pitchFamily="34" charset="77"/>
              </a:rPr>
            </a:br>
            <a:r>
              <a:rPr lang="en-US" sz="4800" dirty="0">
                <a:latin typeface="Papyrus" panose="020B0602040200020303" pitchFamily="34" charset="77"/>
              </a:rPr>
              <a:t>Third </a:t>
            </a:r>
            <a:r>
              <a:rPr lang="en-US" sz="4800">
                <a:latin typeface="Papyrus" panose="020B0602040200020303" pitchFamily="34" charset="77"/>
              </a:rPr>
              <a:t>Culture Kids – Part One</a:t>
            </a:r>
            <a:endParaRPr lang="en-US" sz="5400" dirty="0">
              <a:latin typeface="Papyrus" panose="020B0602040200020303" pitchFamily="34" charset="77"/>
            </a:endParaRPr>
          </a:p>
        </p:txBody>
      </p:sp>
      <p:sp>
        <p:nvSpPr>
          <p:cNvPr id="5" name="Rectangle 4">
            <a:extLst>
              <a:ext uri="{FF2B5EF4-FFF2-40B4-BE49-F238E27FC236}">
                <a16:creationId xmlns:a16="http://schemas.microsoft.com/office/drawing/2014/main" id="{0342E8C9-A2F2-5846-8766-0AFE46747D82}"/>
              </a:ext>
            </a:extLst>
          </p:cNvPr>
          <p:cNvSpPr/>
          <p:nvPr/>
        </p:nvSpPr>
        <p:spPr>
          <a:xfrm>
            <a:off x="2906538" y="5611068"/>
            <a:ext cx="6400799" cy="707886"/>
          </a:xfrm>
          <a:prstGeom prst="rect">
            <a:avLst/>
          </a:prstGeom>
        </p:spPr>
        <p:txBody>
          <a:bodyPr wrap="square">
            <a:spAutoFit/>
          </a:bodyPr>
          <a:lstStyle/>
          <a:p>
            <a:pPr algn="ctr"/>
            <a:r>
              <a:rPr lang="en-US" sz="2000" i="1" dirty="0">
                <a:latin typeface="Candara" panose="020E0502030303020204" pitchFamily="34" charset="0"/>
                <a:cs typeface="Angsana New" panose="020B0502040204020203" pitchFamily="18" charset="-34"/>
              </a:rPr>
              <a:t>How prepared are we to embrace this new</a:t>
            </a:r>
          </a:p>
          <a:p>
            <a:pPr algn="ctr"/>
            <a:r>
              <a:rPr lang="en-US" sz="2000" i="1" dirty="0">
                <a:latin typeface="Candara" panose="020E0502030303020204" pitchFamily="34" charset="0"/>
                <a:cs typeface="Angsana New" panose="020B0502040204020203" pitchFamily="18" charset="-34"/>
              </a:rPr>
              <a:t> ‘Third-culture-world’?</a:t>
            </a:r>
            <a:endParaRPr lang="en-SG" sz="2000" i="1" dirty="0">
              <a:latin typeface="Candara" panose="020E0502030303020204" pitchFamily="34" charset="0"/>
              <a:cs typeface="Angsana New" panose="020B0502040204020203" pitchFamily="18" charset="-34"/>
            </a:endParaRPr>
          </a:p>
        </p:txBody>
      </p:sp>
      <p:sp>
        <p:nvSpPr>
          <p:cNvPr id="6" name="Subtitle 2">
            <a:extLst>
              <a:ext uri="{FF2B5EF4-FFF2-40B4-BE49-F238E27FC236}">
                <a16:creationId xmlns:a16="http://schemas.microsoft.com/office/drawing/2014/main" id="{25A6608B-8C39-EA49-A286-57C6EE5C8379}"/>
              </a:ext>
            </a:extLst>
          </p:cNvPr>
          <p:cNvSpPr txBox="1">
            <a:spLocks/>
          </p:cNvSpPr>
          <p:nvPr/>
        </p:nvSpPr>
        <p:spPr>
          <a:xfrm>
            <a:off x="8901404" y="6271321"/>
            <a:ext cx="3290596" cy="60716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ct val="100000"/>
              </a:lnSpc>
              <a:spcBef>
                <a:spcPts val="0"/>
              </a:spcBef>
            </a:pPr>
            <a:r>
              <a:rPr lang="en-US" sz="1200" dirty="0">
                <a:latin typeface="Papyrus" panose="020B0602040200020303" pitchFamily="34" charset="77"/>
              </a:rPr>
              <a:t>Prepared by Esther Tan  </a:t>
            </a:r>
          </a:p>
          <a:p>
            <a:pPr algn="r">
              <a:lnSpc>
                <a:spcPct val="100000"/>
              </a:lnSpc>
              <a:spcBef>
                <a:spcPts val="0"/>
              </a:spcBef>
            </a:pPr>
            <a:r>
              <a:rPr lang="en-US" sz="1200" dirty="0">
                <a:latin typeface="Papyrus" panose="020B0602040200020303" pitchFamily="34" charset="77"/>
              </a:rPr>
              <a:t>6</a:t>
            </a:r>
            <a:r>
              <a:rPr lang="en-US" sz="1200" baseline="30000" dirty="0">
                <a:latin typeface="Papyrus" panose="020B0602040200020303" pitchFamily="34" charset="77"/>
              </a:rPr>
              <a:t>th</a:t>
            </a:r>
            <a:r>
              <a:rPr lang="en-US" sz="1200" dirty="0">
                <a:latin typeface="Papyrus" panose="020B0602040200020303" pitchFamily="34" charset="77"/>
              </a:rPr>
              <a:t> November 2019</a:t>
            </a:r>
          </a:p>
        </p:txBody>
      </p:sp>
      <p:pic>
        <p:nvPicPr>
          <p:cNvPr id="7" name="Picture 6">
            <a:extLst>
              <a:ext uri="{FF2B5EF4-FFF2-40B4-BE49-F238E27FC236}">
                <a16:creationId xmlns:a16="http://schemas.microsoft.com/office/drawing/2014/main" id="{5A0E8457-CDDE-3C45-BF5D-477CBCC2478E}"/>
              </a:ext>
            </a:extLst>
          </p:cNvPr>
          <p:cNvPicPr>
            <a:picLocks noChangeAspect="1"/>
          </p:cNvPicPr>
          <p:nvPr/>
        </p:nvPicPr>
        <p:blipFill>
          <a:blip r:embed="rId2"/>
          <a:stretch>
            <a:fillRect/>
          </a:stretch>
        </p:blipFill>
        <p:spPr>
          <a:xfrm>
            <a:off x="2520979" y="2404716"/>
            <a:ext cx="5627643" cy="3096445"/>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A1BF3727-DCCF-F84C-8669-17D888316666}"/>
              </a:ext>
            </a:extLst>
          </p:cNvPr>
          <p:cNvPicPr>
            <a:picLocks noChangeAspect="1"/>
          </p:cNvPicPr>
          <p:nvPr/>
        </p:nvPicPr>
        <p:blipFill rotWithShape="1">
          <a:blip r:embed="rId3"/>
          <a:srcRect l="13285" t="5005" r="6611" b="12959"/>
          <a:stretch/>
        </p:blipFill>
        <p:spPr>
          <a:xfrm rot="5129072">
            <a:off x="-386918" y="2806400"/>
            <a:ext cx="4407409" cy="29364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4" descr="https://images-na.ssl-images-amazon.com/images/I/41iZxV6roaL._SX311_BO1,204,203,200_.jpg">
            <a:extLst>
              <a:ext uri="{FF2B5EF4-FFF2-40B4-BE49-F238E27FC236}">
                <a16:creationId xmlns:a16="http://schemas.microsoft.com/office/drawing/2014/main" id="{C9363EA8-860D-C04E-AF4F-ADD2572CCD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834105">
            <a:off x="10189856" y="2780027"/>
            <a:ext cx="1706999" cy="266501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E1B999CF-4A05-DD42-B0A5-B0E1ED0DCCE9}"/>
              </a:ext>
            </a:extLst>
          </p:cNvPr>
          <p:cNvPicPr>
            <a:picLocks noChangeAspect="1"/>
          </p:cNvPicPr>
          <p:nvPr/>
        </p:nvPicPr>
        <p:blipFill rotWithShape="1">
          <a:blip r:embed="rId5"/>
          <a:srcRect l="6600" t="10123" r="70807" b="5317"/>
          <a:stretch/>
        </p:blipFill>
        <p:spPr>
          <a:xfrm rot="21194659">
            <a:off x="8434734" y="2533545"/>
            <a:ext cx="1745206" cy="2716492"/>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F34CAB5B-C25B-5343-95D7-FC1112168F77}"/>
              </a:ext>
            </a:extLst>
          </p:cNvPr>
          <p:cNvSpPr txBox="1"/>
          <p:nvPr/>
        </p:nvSpPr>
        <p:spPr>
          <a:xfrm>
            <a:off x="-731520" y="2485505"/>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7461229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28056D-770D-4061-AF46-DF43059FC8B5}"/>
              </a:ext>
            </a:extLst>
          </p:cNvPr>
          <p:cNvPicPr>
            <a:picLocks noChangeAspect="1"/>
          </p:cNvPicPr>
          <p:nvPr/>
        </p:nvPicPr>
        <p:blipFill>
          <a:blip r:embed="rId4"/>
          <a:stretch>
            <a:fillRect/>
          </a:stretch>
        </p:blipFill>
        <p:spPr>
          <a:xfrm>
            <a:off x="2882422" y="0"/>
            <a:ext cx="5776386" cy="6847989"/>
          </a:xfrm>
          <a:prstGeom prst="rect">
            <a:avLst/>
          </a:prstGeom>
        </p:spPr>
      </p:pic>
      <p:pic>
        <p:nvPicPr>
          <p:cNvPr id="30" name="Picture 29">
            <a:extLst>
              <a:ext uri="{FF2B5EF4-FFF2-40B4-BE49-F238E27FC236}">
                <a16:creationId xmlns:a16="http://schemas.microsoft.com/office/drawing/2014/main" id="{B449EEDC-19CC-4235-ABC7-F2156CC1E168}"/>
              </a:ext>
            </a:extLst>
          </p:cNvPr>
          <p:cNvPicPr>
            <a:picLocks noChangeAspect="1"/>
          </p:cNvPicPr>
          <p:nvPr/>
        </p:nvPicPr>
        <p:blipFill>
          <a:blip r:embed="rId5"/>
          <a:stretch>
            <a:fillRect/>
          </a:stretch>
        </p:blipFill>
        <p:spPr>
          <a:xfrm>
            <a:off x="186978" y="0"/>
            <a:ext cx="2471886" cy="6636824"/>
          </a:xfrm>
          <a:prstGeom prst="rect">
            <a:avLst/>
          </a:prstGeom>
        </p:spPr>
      </p:pic>
      <p:sp>
        <p:nvSpPr>
          <p:cNvPr id="7" name="Rectangle 6">
            <a:extLst>
              <a:ext uri="{FF2B5EF4-FFF2-40B4-BE49-F238E27FC236}">
                <a16:creationId xmlns:a16="http://schemas.microsoft.com/office/drawing/2014/main" id="{78BCB500-BA55-434E-9993-E1C49DDDB981}"/>
              </a:ext>
            </a:extLst>
          </p:cNvPr>
          <p:cNvSpPr/>
          <p:nvPr/>
        </p:nvSpPr>
        <p:spPr>
          <a:xfrm>
            <a:off x="8658808" y="5609116"/>
            <a:ext cx="3377682" cy="954107"/>
          </a:xfrm>
          <a:prstGeom prst="rect">
            <a:avLst/>
          </a:prstGeom>
        </p:spPr>
        <p:txBody>
          <a:bodyPr wrap="square">
            <a:spAutoFit/>
          </a:bodyPr>
          <a:lstStyle/>
          <a:p>
            <a:r>
              <a:rPr lang="en-US" sz="1400" dirty="0">
                <a:hlinkClick r:id="rId6"/>
              </a:rPr>
              <a:t>http://bonnieroseblog.co.uk/category/third-culture-kids/page/3</a:t>
            </a:r>
            <a:endParaRPr lang="en-US" sz="1400" dirty="0"/>
          </a:p>
          <a:p>
            <a:endParaRPr lang="en-US" sz="1400" dirty="0"/>
          </a:p>
          <a:p>
            <a:r>
              <a:rPr lang="en-US" sz="1400" dirty="0"/>
              <a:t>Shared from Bonnie’s blog with permission</a:t>
            </a:r>
          </a:p>
        </p:txBody>
      </p:sp>
    </p:spTree>
    <p:custDataLst>
      <p:tags r:id="rId1"/>
    </p:custDataLst>
    <p:extLst>
      <p:ext uri="{BB962C8B-B14F-4D97-AF65-F5344CB8AC3E}">
        <p14:creationId xmlns:p14="http://schemas.microsoft.com/office/powerpoint/2010/main" val="2032315912"/>
      </p:ext>
    </p:extLst>
  </p:cSld>
  <p:clrMapOvr>
    <a:masterClrMapping/>
  </p:clrMapOvr>
  <mc:AlternateContent xmlns:mc="http://schemas.openxmlformats.org/markup-compatibility/2006" xmlns:p14="http://schemas.microsoft.com/office/powerpoint/2010/main">
    <mc:Choice Requires="p14">
      <p:transition spd="slow" p14:dur="2000" advTm="28185"/>
    </mc:Choice>
    <mc:Fallback xmlns="">
      <p:transition xmlns:p14="http://schemas.microsoft.com/office/powerpoint/2010/main" spd="slow" advTm="2818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pic>
        <p:nvPicPr>
          <p:cNvPr id="12300" name="Picture 12" descr="Related image">
            <a:extLst>
              <a:ext uri="{FF2B5EF4-FFF2-40B4-BE49-F238E27FC236}">
                <a16:creationId xmlns:a16="http://schemas.microsoft.com/office/drawing/2014/main" id="{E98295A4-66F8-4666-BCAF-55F5A7B5860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746"/>
          <a:stretch/>
        </p:blipFill>
        <p:spPr bwMode="auto">
          <a:xfrm>
            <a:off x="154745" y="108393"/>
            <a:ext cx="5085605" cy="33650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2302" name="Picture 14" descr="https://images-na.ssl-images-amazon.com/images/I/41iZxV6roaL._SX311_BO1,204,203,200_.jpg">
            <a:extLst>
              <a:ext uri="{FF2B5EF4-FFF2-40B4-BE49-F238E27FC236}">
                <a16:creationId xmlns:a16="http://schemas.microsoft.com/office/drawing/2014/main" id="{93EDED25-BAD3-4909-A81C-6C03C045DD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83370">
            <a:off x="1610633" y="3865444"/>
            <a:ext cx="1864339" cy="2661736"/>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1E10851-7703-49CD-A6E8-07641968C63C}"/>
              </a:ext>
            </a:extLst>
          </p:cNvPr>
          <p:cNvPicPr>
            <a:picLocks noChangeAspect="1"/>
          </p:cNvPicPr>
          <p:nvPr/>
        </p:nvPicPr>
        <p:blipFill rotWithShape="1">
          <a:blip r:embed="rId6"/>
          <a:srcRect l="6600" t="10123" r="70807" b="5317"/>
          <a:stretch/>
        </p:blipFill>
        <p:spPr>
          <a:xfrm rot="21158560">
            <a:off x="156033" y="3843054"/>
            <a:ext cx="1650674" cy="2569349"/>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FD5552A9-4CC9-42E7-9F78-619270C51ADC}"/>
              </a:ext>
            </a:extLst>
          </p:cNvPr>
          <p:cNvPicPr>
            <a:picLocks noChangeAspect="1"/>
          </p:cNvPicPr>
          <p:nvPr/>
        </p:nvPicPr>
        <p:blipFill rotWithShape="1">
          <a:blip r:embed="rId7"/>
          <a:srcRect l="2588" t="-568" r="8569" b="2631"/>
          <a:stretch/>
        </p:blipFill>
        <p:spPr>
          <a:xfrm>
            <a:off x="6751448" y="234575"/>
            <a:ext cx="5285042" cy="385454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3" name="Picture 12">
            <a:extLst>
              <a:ext uri="{FF2B5EF4-FFF2-40B4-BE49-F238E27FC236}">
                <a16:creationId xmlns:a16="http://schemas.microsoft.com/office/drawing/2014/main" id="{96025B54-0BB3-4FDC-8644-FF4C3FCEED88}"/>
              </a:ext>
            </a:extLst>
          </p:cNvPr>
          <p:cNvPicPr>
            <a:picLocks noChangeAspect="1"/>
          </p:cNvPicPr>
          <p:nvPr/>
        </p:nvPicPr>
        <p:blipFill rotWithShape="1">
          <a:blip r:embed="rId7"/>
          <a:srcRect l="821" t="92630" r="57769" b="1536"/>
          <a:stretch/>
        </p:blipFill>
        <p:spPr>
          <a:xfrm>
            <a:off x="6779723" y="3822748"/>
            <a:ext cx="5228492" cy="5327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304" name="Picture 16" descr="https://images-na.ssl-images-amazon.com/images/I/61dE1mbpSSL._SX331_BO1,204,203,200_.jpg">
            <a:extLst>
              <a:ext uri="{FF2B5EF4-FFF2-40B4-BE49-F238E27FC236}">
                <a16:creationId xmlns:a16="http://schemas.microsoft.com/office/drawing/2014/main" id="{2D1F456D-37C8-4FBF-9BA4-ED9C7D9163C3}"/>
              </a:ext>
            </a:extLst>
          </p:cNvPr>
          <p:cNvPicPr>
            <a:picLocks noChangeAspect="1" noChangeArrowheads="1"/>
          </p:cNvPicPr>
          <p:nvPr/>
        </p:nvPicPr>
        <p:blipFill>
          <a:blip r:embed="rId8">
            <a:extLst>
              <a:ext uri="{BEBA8EAE-BF5A-486C-A8C5-ECC9F3942E4B}">
                <a14:imgProps xmlns:a14="http://schemas.microsoft.com/office/drawing/2010/main">
                  <a14:imgLayer>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630267" y="1927274"/>
            <a:ext cx="2683248" cy="4323698"/>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641862051"/>
      </p:ext>
    </p:extLst>
  </p:cSld>
  <p:clrMapOvr>
    <a:masterClrMapping/>
  </p:clrMapOvr>
  <mc:AlternateContent xmlns:mc="http://schemas.openxmlformats.org/markup-compatibility/2006" xmlns:p14="http://schemas.microsoft.com/office/powerpoint/2010/main">
    <mc:Choice Requires="p14">
      <p:transition spd="slow" p14:dur="2000" advTm="2682"/>
    </mc:Choice>
    <mc:Fallback xmlns="">
      <p:transition xmlns:p14="http://schemas.microsoft.com/office/powerpoint/2010/main" spd="slow" advTm="268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1ABF-711C-074C-A8B4-D4E378136CD6}"/>
              </a:ext>
            </a:extLst>
          </p:cNvPr>
          <p:cNvSpPr>
            <a:spLocks noGrp="1"/>
          </p:cNvSpPr>
          <p:nvPr>
            <p:ph type="title"/>
          </p:nvPr>
        </p:nvSpPr>
        <p:spPr>
          <a:xfrm>
            <a:off x="627185" y="646480"/>
            <a:ext cx="10515600" cy="1325563"/>
          </a:xfrm>
        </p:spPr>
        <p:txBody>
          <a:bodyPr/>
          <a:lstStyle/>
          <a:p>
            <a:r>
              <a:rPr lang="en-US" b="1" dirty="0">
                <a:latin typeface="Papyrus" panose="020B0602040200020303" pitchFamily="34" charset="77"/>
              </a:rPr>
              <a:t>Sharing from a classmate…</a:t>
            </a:r>
          </a:p>
        </p:txBody>
      </p:sp>
      <p:pic>
        <p:nvPicPr>
          <p:cNvPr id="4" name="Picture 3">
            <a:extLst>
              <a:ext uri="{FF2B5EF4-FFF2-40B4-BE49-F238E27FC236}">
                <a16:creationId xmlns:a16="http://schemas.microsoft.com/office/drawing/2014/main" id="{27E71972-06CC-9542-A35A-EAD0747194C2}"/>
              </a:ext>
            </a:extLst>
          </p:cNvPr>
          <p:cNvPicPr>
            <a:picLocks noChangeAspect="1"/>
          </p:cNvPicPr>
          <p:nvPr/>
        </p:nvPicPr>
        <p:blipFill rotWithShape="1">
          <a:blip r:embed="rId2"/>
          <a:srcRect l="13285" t="5005" r="6611" b="12959"/>
          <a:stretch/>
        </p:blipFill>
        <p:spPr>
          <a:xfrm rot="5400000">
            <a:off x="7193806" y="1851563"/>
            <a:ext cx="4586575" cy="30558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391947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CC5B279-7564-744A-9CCA-74CD95A2C1B0}"/>
              </a:ext>
            </a:extLst>
          </p:cNvPr>
          <p:cNvSpPr/>
          <p:nvPr/>
        </p:nvSpPr>
        <p:spPr>
          <a:xfrm>
            <a:off x="-140677" y="175324"/>
            <a:ext cx="12192000" cy="584775"/>
          </a:xfrm>
          <a:prstGeom prst="rect">
            <a:avLst/>
          </a:prstGeom>
        </p:spPr>
        <p:txBody>
          <a:bodyPr wrap="square">
            <a:spAutoFit/>
          </a:bodyPr>
          <a:lstStyle/>
          <a:p>
            <a:pPr algn="ctr"/>
            <a:r>
              <a:rPr lang="en-US" sz="3200" dirty="0">
                <a:solidFill>
                  <a:srgbClr val="A53521"/>
                </a:solidFill>
                <a:latin typeface="Bodoni SvtyTwo SC ITC TT-Book" pitchFamily="2" charset="0"/>
              </a:rPr>
              <a:t>Video: So Where’s Home? A Film about Third Culture Kids Identity</a:t>
            </a:r>
          </a:p>
        </p:txBody>
      </p:sp>
      <p:pic>
        <p:nvPicPr>
          <p:cNvPr id="5" name="Picture 4">
            <a:extLst>
              <a:ext uri="{FF2B5EF4-FFF2-40B4-BE49-F238E27FC236}">
                <a16:creationId xmlns:a16="http://schemas.microsoft.com/office/drawing/2014/main" id="{BF381C71-2814-5548-AA41-5D8F6690624B}"/>
              </a:ext>
            </a:extLst>
          </p:cNvPr>
          <p:cNvPicPr>
            <a:picLocks noChangeAspect="1"/>
          </p:cNvPicPr>
          <p:nvPr/>
        </p:nvPicPr>
        <p:blipFill>
          <a:blip r:embed="rId2"/>
          <a:stretch>
            <a:fillRect/>
          </a:stretch>
        </p:blipFill>
        <p:spPr>
          <a:xfrm>
            <a:off x="540770" y="819335"/>
            <a:ext cx="9330684" cy="5133936"/>
          </a:xfrm>
          <a:prstGeom prst="rect">
            <a:avLst/>
          </a:prstGeom>
        </p:spPr>
      </p:pic>
      <p:sp>
        <p:nvSpPr>
          <p:cNvPr id="6" name="Rectangle 5">
            <a:hlinkClick r:id="rId3"/>
            <a:extLst>
              <a:ext uri="{FF2B5EF4-FFF2-40B4-BE49-F238E27FC236}">
                <a16:creationId xmlns:a16="http://schemas.microsoft.com/office/drawing/2014/main" id="{97411B13-6350-8642-A511-0124A6CED194}"/>
              </a:ext>
            </a:extLst>
          </p:cNvPr>
          <p:cNvSpPr/>
          <p:nvPr/>
        </p:nvSpPr>
        <p:spPr>
          <a:xfrm>
            <a:off x="5716615" y="5278671"/>
            <a:ext cx="3785011" cy="307777"/>
          </a:xfrm>
          <a:prstGeom prst="rect">
            <a:avLst/>
          </a:prstGeom>
        </p:spPr>
        <p:txBody>
          <a:bodyPr wrap="none">
            <a:spAutoFit/>
          </a:bodyPr>
          <a:lstStyle/>
          <a:p>
            <a:r>
              <a:rPr lang="en-US" sz="1400" dirty="0">
                <a:solidFill>
                  <a:schemeClr val="bg1"/>
                </a:solidFill>
                <a:latin typeface="Papyrus" panose="020B0602040200020303" pitchFamily="34" charset="77"/>
              </a:rPr>
              <a:t>Teaser version: https://vimeo.com/40853220</a:t>
            </a:r>
          </a:p>
        </p:txBody>
      </p:sp>
      <p:sp>
        <p:nvSpPr>
          <p:cNvPr id="7" name="Rectangle 6">
            <a:hlinkClick r:id="rId4"/>
            <a:extLst>
              <a:ext uri="{FF2B5EF4-FFF2-40B4-BE49-F238E27FC236}">
                <a16:creationId xmlns:a16="http://schemas.microsoft.com/office/drawing/2014/main" id="{040A54C4-018B-A743-A502-13BAB3BBE2FD}"/>
              </a:ext>
            </a:extLst>
          </p:cNvPr>
          <p:cNvSpPr/>
          <p:nvPr/>
        </p:nvSpPr>
        <p:spPr>
          <a:xfrm>
            <a:off x="4956437" y="5645494"/>
            <a:ext cx="4651797" cy="307777"/>
          </a:xfrm>
          <a:prstGeom prst="rect">
            <a:avLst/>
          </a:prstGeom>
        </p:spPr>
        <p:txBody>
          <a:bodyPr wrap="square">
            <a:spAutoFit/>
          </a:bodyPr>
          <a:lstStyle/>
          <a:p>
            <a:r>
              <a:rPr lang="en-US" sz="1400" dirty="0">
                <a:solidFill>
                  <a:schemeClr val="bg1"/>
                </a:solidFill>
                <a:hlinkClick r:id="rId4">
                  <a:extLst>
                    <a:ext uri="{A12FA001-AC4F-418D-AE19-62706E023703}">
                      <ahyp:hlinkClr xmlns:ahyp="http://schemas.microsoft.com/office/drawing/2018/hyperlinkcolor" val="tx"/>
                    </a:ext>
                  </a:extLst>
                </a:hlinkClick>
              </a:rPr>
              <a:t>https://vimeo.com/41264088?from=outro-embed</a:t>
            </a:r>
            <a:endParaRPr lang="en-US" sz="1400" dirty="0">
              <a:solidFill>
                <a:schemeClr val="bg1"/>
              </a:solidFill>
              <a:latin typeface="Papyrus" panose="020B0602040200020303" pitchFamily="34" charset="77"/>
            </a:endParaRPr>
          </a:p>
        </p:txBody>
      </p:sp>
      <p:sp>
        <p:nvSpPr>
          <p:cNvPr id="8" name="TextBox 7">
            <a:extLst>
              <a:ext uri="{FF2B5EF4-FFF2-40B4-BE49-F238E27FC236}">
                <a16:creationId xmlns:a16="http://schemas.microsoft.com/office/drawing/2014/main" id="{18FE2731-92BA-8347-8B84-683092BC7B0F}"/>
              </a:ext>
            </a:extLst>
          </p:cNvPr>
          <p:cNvSpPr txBox="1"/>
          <p:nvPr/>
        </p:nvSpPr>
        <p:spPr>
          <a:xfrm>
            <a:off x="2092159" y="6144667"/>
            <a:ext cx="6268319" cy="523220"/>
          </a:xfrm>
          <a:prstGeom prst="rect">
            <a:avLst/>
          </a:prstGeom>
          <a:noFill/>
        </p:spPr>
        <p:txBody>
          <a:bodyPr wrap="none" rtlCol="0">
            <a:spAutoFit/>
          </a:bodyPr>
          <a:lstStyle/>
          <a:p>
            <a:r>
              <a:rPr lang="en-US" sz="2800" b="1" dirty="0"/>
              <a:t>What are the gifts and struggles of TCKs?</a:t>
            </a:r>
          </a:p>
        </p:txBody>
      </p:sp>
    </p:spTree>
    <p:extLst>
      <p:ext uri="{BB962C8B-B14F-4D97-AF65-F5344CB8AC3E}">
        <p14:creationId xmlns:p14="http://schemas.microsoft.com/office/powerpoint/2010/main" val="21074575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DE8BF-506C-2645-A50A-5263F15B679E}"/>
              </a:ext>
            </a:extLst>
          </p:cNvPr>
          <p:cNvSpPr>
            <a:spLocks noGrp="1"/>
          </p:cNvSpPr>
          <p:nvPr>
            <p:ph type="title"/>
          </p:nvPr>
        </p:nvSpPr>
        <p:spPr>
          <a:xfrm>
            <a:off x="605118" y="586951"/>
            <a:ext cx="10515600" cy="1325563"/>
          </a:xfrm>
        </p:spPr>
        <p:txBody>
          <a:bodyPr/>
          <a:lstStyle/>
          <a:p>
            <a:r>
              <a:rPr lang="en-US" b="1" dirty="0">
                <a:latin typeface="Papyrus" panose="020B0602040200020303" pitchFamily="34" charset="77"/>
              </a:rPr>
              <a:t>Reflection Questions</a:t>
            </a:r>
          </a:p>
        </p:txBody>
      </p:sp>
      <p:sp>
        <p:nvSpPr>
          <p:cNvPr id="5" name="Content Placeholder 4">
            <a:extLst>
              <a:ext uri="{FF2B5EF4-FFF2-40B4-BE49-F238E27FC236}">
                <a16:creationId xmlns:a16="http://schemas.microsoft.com/office/drawing/2014/main" id="{84E700ED-F681-E745-B607-6C78BBD7FF80}"/>
              </a:ext>
            </a:extLst>
          </p:cNvPr>
          <p:cNvSpPr>
            <a:spLocks noGrp="1"/>
          </p:cNvSpPr>
          <p:nvPr>
            <p:ph idx="1"/>
          </p:nvPr>
        </p:nvSpPr>
        <p:spPr>
          <a:xfrm>
            <a:off x="190501" y="2277584"/>
            <a:ext cx="11760200" cy="2758650"/>
          </a:xfrm>
        </p:spPr>
        <p:txBody>
          <a:bodyPr>
            <a:normAutofit/>
          </a:bodyPr>
          <a:lstStyle/>
          <a:p>
            <a:r>
              <a:rPr lang="en-US" dirty="0">
                <a:latin typeface="Papyrus" panose="020B0602040200020303" pitchFamily="34" charset="77"/>
              </a:rPr>
              <a:t>What have you gleaned of the challenges of TCKs? </a:t>
            </a:r>
          </a:p>
          <a:p>
            <a:pPr marL="0" indent="0">
              <a:buNone/>
            </a:pPr>
            <a:endParaRPr lang="en-US" dirty="0">
              <a:latin typeface="Papyrus" panose="020B0602040200020303" pitchFamily="34" charset="77"/>
            </a:endParaRPr>
          </a:p>
          <a:p>
            <a:r>
              <a:rPr lang="en-US" dirty="0">
                <a:latin typeface="Papyrus" panose="020B0602040200020303" pitchFamily="34" charset="77"/>
              </a:rPr>
              <a:t>What are their gifts?</a:t>
            </a:r>
          </a:p>
          <a:p>
            <a:endParaRPr lang="en-US" dirty="0">
              <a:latin typeface="Papyrus" panose="020B0602040200020303" pitchFamily="34" charset="77"/>
            </a:endParaRPr>
          </a:p>
          <a:p>
            <a:r>
              <a:rPr lang="en-US" dirty="0">
                <a:latin typeface="Papyrus" panose="020B0602040200020303" pitchFamily="34" charset="77"/>
              </a:rPr>
              <a:t>Which aspects of a TCK experience could you personally identify with? </a:t>
            </a:r>
          </a:p>
          <a:p>
            <a:endParaRPr lang="en-US" dirty="0">
              <a:latin typeface="Papyrus" panose="020B0602040200020303" pitchFamily="34" charset="77"/>
            </a:endParaRPr>
          </a:p>
        </p:txBody>
      </p:sp>
    </p:spTree>
    <p:extLst>
      <p:ext uri="{BB962C8B-B14F-4D97-AF65-F5344CB8AC3E}">
        <p14:creationId xmlns:p14="http://schemas.microsoft.com/office/powerpoint/2010/main" val="38334076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CD8A0C-E286-44D9-8B82-1B860F2C1BA3}"/>
              </a:ext>
            </a:extLst>
          </p:cNvPr>
          <p:cNvSpPr>
            <a:spLocks noGrp="1"/>
          </p:cNvSpPr>
          <p:nvPr>
            <p:ph sz="quarter" idx="13"/>
          </p:nvPr>
        </p:nvSpPr>
        <p:spPr>
          <a:xfrm>
            <a:off x="369417" y="394747"/>
            <a:ext cx="6789379" cy="705179"/>
          </a:xfrm>
          <a:noFill/>
        </p:spPr>
        <p:txBody>
          <a:bodyPr>
            <a:noAutofit/>
          </a:bodyPr>
          <a:lstStyle/>
          <a:p>
            <a:pPr marL="0" indent="0">
              <a:buNone/>
            </a:pPr>
            <a:r>
              <a:rPr lang="en-US" sz="2000" b="1" cap="none" dirty="0">
                <a:solidFill>
                  <a:schemeClr val="accent1">
                    <a:lumMod val="50000"/>
                  </a:schemeClr>
                </a:solidFill>
              </a:rPr>
              <a:t>Wherever I am, I felt</a:t>
            </a:r>
            <a:r>
              <a:rPr lang="en-US" sz="2000" b="1" dirty="0">
                <a:solidFill>
                  <a:schemeClr val="accent1">
                    <a:lumMod val="50000"/>
                  </a:schemeClr>
                </a:solidFill>
              </a:rPr>
              <a:t> </a:t>
            </a:r>
            <a:r>
              <a:rPr lang="en-US" sz="2000" b="1" cap="none" dirty="0">
                <a:solidFill>
                  <a:schemeClr val="accent1">
                    <a:lumMod val="50000"/>
                  </a:schemeClr>
                </a:solidFill>
              </a:rPr>
              <a:t>like </a:t>
            </a:r>
            <a:r>
              <a:rPr lang="en-US" sz="2000" b="1" dirty="0">
                <a:solidFill>
                  <a:schemeClr val="accent1">
                    <a:lumMod val="50000"/>
                  </a:schemeClr>
                </a:solidFill>
              </a:rPr>
              <a:t>I don’t fit in… don’t integrate fully…</a:t>
            </a:r>
          </a:p>
          <a:p>
            <a:pPr marL="0" indent="0">
              <a:buNone/>
            </a:pPr>
            <a:endParaRPr lang="en-US" sz="2000" b="1" dirty="0">
              <a:solidFill>
                <a:schemeClr val="accent1">
                  <a:lumMod val="50000"/>
                </a:schemeClr>
              </a:solidFill>
            </a:endParaRPr>
          </a:p>
          <a:p>
            <a:pPr marL="0" indent="0">
              <a:buNone/>
            </a:pPr>
            <a:r>
              <a:rPr lang="en-US" sz="2000" b="1" cap="none" dirty="0">
                <a:solidFill>
                  <a:schemeClr val="accent1">
                    <a:lumMod val="50000"/>
                  </a:schemeClr>
                </a:solidFill>
              </a:rPr>
              <a:t>I felt like a new immigrant…</a:t>
            </a:r>
          </a:p>
        </p:txBody>
      </p:sp>
      <p:sp>
        <p:nvSpPr>
          <p:cNvPr id="4" name="Content Placeholder 2">
            <a:extLst>
              <a:ext uri="{FF2B5EF4-FFF2-40B4-BE49-F238E27FC236}">
                <a16:creationId xmlns:a16="http://schemas.microsoft.com/office/drawing/2014/main" id="{40DC4040-F2AC-4B69-ABDF-B2C340B7DBF4}"/>
              </a:ext>
            </a:extLst>
          </p:cNvPr>
          <p:cNvSpPr txBox="1">
            <a:spLocks/>
          </p:cNvSpPr>
          <p:nvPr/>
        </p:nvSpPr>
        <p:spPr>
          <a:xfrm>
            <a:off x="2372545" y="4977440"/>
            <a:ext cx="5208191" cy="1527970"/>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457200" lvl="1" indent="0">
              <a:buNone/>
            </a:pPr>
            <a:r>
              <a:rPr lang="en-US" cap="none" dirty="0">
                <a:solidFill>
                  <a:srgbClr val="0070C0"/>
                </a:solidFill>
              </a:rPr>
              <a:t>I didn’t like Germany, my home culture. But when I came to US, I realized that I don’t like it either …. I need to keep moving… </a:t>
            </a:r>
          </a:p>
          <a:p>
            <a:pPr marL="457200" lvl="1" indent="0">
              <a:buNone/>
            </a:pPr>
            <a:endParaRPr lang="en-US" cap="none" dirty="0">
              <a:solidFill>
                <a:srgbClr val="0070C0"/>
              </a:solidFill>
            </a:endParaRPr>
          </a:p>
        </p:txBody>
      </p:sp>
      <p:pic>
        <p:nvPicPr>
          <p:cNvPr id="8" name="Graphic 7" descr="Chat">
            <a:extLst>
              <a:ext uri="{FF2B5EF4-FFF2-40B4-BE49-F238E27FC236}">
                <a16:creationId xmlns:a16="http://schemas.microsoft.com/office/drawing/2014/main" id="{CAB2E64B-2819-48E6-A722-9BC8F3D038C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58365" y="-348825"/>
            <a:ext cx="2993158" cy="2192321"/>
          </a:xfrm>
          <a:prstGeom prst="rect">
            <a:avLst/>
          </a:prstGeom>
        </p:spPr>
      </p:pic>
      <p:sp>
        <p:nvSpPr>
          <p:cNvPr id="6" name="Rectangle 5">
            <a:extLst>
              <a:ext uri="{FF2B5EF4-FFF2-40B4-BE49-F238E27FC236}">
                <a16:creationId xmlns:a16="http://schemas.microsoft.com/office/drawing/2014/main" id="{7CBE8E41-DC98-47F9-B6BE-B257437FEF22}"/>
              </a:ext>
            </a:extLst>
          </p:cNvPr>
          <p:cNvSpPr/>
          <p:nvPr/>
        </p:nvSpPr>
        <p:spPr>
          <a:xfrm>
            <a:off x="-17220" y="1714200"/>
            <a:ext cx="1706108" cy="400110"/>
          </a:xfrm>
          <a:prstGeom prst="rect">
            <a:avLst/>
          </a:prstGeom>
          <a:noFill/>
        </p:spPr>
        <p:txBody>
          <a:bodyPr wrap="none">
            <a:spAutoFit/>
          </a:bodyPr>
          <a:lstStyle/>
          <a:p>
            <a:pPr lvl="1"/>
            <a:r>
              <a:rPr lang="en-US" sz="2000" b="1" dirty="0">
                <a:solidFill>
                  <a:srgbClr val="0070C0"/>
                </a:solidFill>
              </a:rPr>
              <a:t>“Left out”</a:t>
            </a:r>
          </a:p>
        </p:txBody>
      </p:sp>
      <p:sp>
        <p:nvSpPr>
          <p:cNvPr id="7" name="Rectangle 6">
            <a:extLst>
              <a:ext uri="{FF2B5EF4-FFF2-40B4-BE49-F238E27FC236}">
                <a16:creationId xmlns:a16="http://schemas.microsoft.com/office/drawing/2014/main" id="{34A0F180-C0FD-4FC4-82D6-834E5A2D3E01}"/>
              </a:ext>
            </a:extLst>
          </p:cNvPr>
          <p:cNvSpPr/>
          <p:nvPr/>
        </p:nvSpPr>
        <p:spPr>
          <a:xfrm>
            <a:off x="2876841" y="2114310"/>
            <a:ext cx="3330620" cy="461665"/>
          </a:xfrm>
          <a:prstGeom prst="rect">
            <a:avLst/>
          </a:prstGeom>
          <a:noFill/>
        </p:spPr>
        <p:txBody>
          <a:bodyPr wrap="square">
            <a:spAutoFit/>
          </a:bodyPr>
          <a:lstStyle/>
          <a:p>
            <a:pPr lvl="1"/>
            <a:r>
              <a:rPr lang="en-US" sz="2400" dirty="0">
                <a:solidFill>
                  <a:srgbClr val="0070C0"/>
                </a:solidFill>
              </a:rPr>
              <a:t>Like an “outsider”</a:t>
            </a:r>
          </a:p>
        </p:txBody>
      </p:sp>
      <p:sp>
        <p:nvSpPr>
          <p:cNvPr id="9" name="Rectangle 8">
            <a:extLst>
              <a:ext uri="{FF2B5EF4-FFF2-40B4-BE49-F238E27FC236}">
                <a16:creationId xmlns:a16="http://schemas.microsoft.com/office/drawing/2014/main" id="{61599167-1B7F-4973-8125-7371F3FF09EA}"/>
              </a:ext>
            </a:extLst>
          </p:cNvPr>
          <p:cNvSpPr/>
          <p:nvPr/>
        </p:nvSpPr>
        <p:spPr>
          <a:xfrm>
            <a:off x="152400" y="2671914"/>
            <a:ext cx="6055061" cy="1015663"/>
          </a:xfrm>
          <a:prstGeom prst="rect">
            <a:avLst/>
          </a:prstGeom>
          <a:noFill/>
        </p:spPr>
        <p:txBody>
          <a:bodyPr wrap="square">
            <a:spAutoFit/>
          </a:bodyPr>
          <a:lstStyle/>
          <a:p>
            <a:pPr lvl="1"/>
            <a:r>
              <a:rPr lang="en-US" sz="2000" dirty="0">
                <a:solidFill>
                  <a:srgbClr val="0070C0"/>
                </a:solidFill>
              </a:rPr>
              <a:t>I don’t know the pop culture, music, celebrities, TV shows…to even have casual conversations.. Sometimes I don’t care about those things too…</a:t>
            </a:r>
          </a:p>
        </p:txBody>
      </p:sp>
      <p:sp>
        <p:nvSpPr>
          <p:cNvPr id="13" name="Rectangle 12">
            <a:extLst>
              <a:ext uri="{FF2B5EF4-FFF2-40B4-BE49-F238E27FC236}">
                <a16:creationId xmlns:a16="http://schemas.microsoft.com/office/drawing/2014/main" id="{9D8ED827-2A2D-43E1-9B8A-22A43489427A}"/>
              </a:ext>
            </a:extLst>
          </p:cNvPr>
          <p:cNvSpPr/>
          <p:nvPr/>
        </p:nvSpPr>
        <p:spPr>
          <a:xfrm>
            <a:off x="7366000" y="4507030"/>
            <a:ext cx="5117275" cy="1877437"/>
          </a:xfrm>
          <a:prstGeom prst="rect">
            <a:avLst/>
          </a:prstGeom>
          <a:noFill/>
        </p:spPr>
        <p:txBody>
          <a:bodyPr wrap="square">
            <a:spAutoFit/>
          </a:bodyPr>
          <a:lstStyle/>
          <a:p>
            <a:pPr lvl="1" algn="ctr"/>
            <a:r>
              <a:rPr lang="en-US" sz="3200" b="1" dirty="0"/>
              <a:t>“Hidden” Trauma</a:t>
            </a:r>
          </a:p>
          <a:p>
            <a:pPr lvl="1" algn="ctr"/>
            <a:r>
              <a:rPr lang="en-US" sz="2000" b="1" dirty="0"/>
              <a:t>Separations from parents in boarding schools</a:t>
            </a:r>
            <a:r>
              <a:rPr lang="en-US" sz="2400" dirty="0"/>
              <a:t>:</a:t>
            </a:r>
            <a:r>
              <a:rPr lang="en-US" sz="2400" dirty="0">
                <a:solidFill>
                  <a:srgbClr val="0070C0"/>
                </a:solidFill>
              </a:rPr>
              <a:t>-</a:t>
            </a:r>
          </a:p>
          <a:p>
            <a:pPr lvl="1" algn="ctr"/>
            <a:r>
              <a:rPr lang="en-US" sz="2000" dirty="0">
                <a:solidFill>
                  <a:srgbClr val="0070C0"/>
                </a:solidFill>
              </a:rPr>
              <a:t>unresolved </a:t>
            </a:r>
            <a:r>
              <a:rPr lang="en-US" sz="2000" b="1" dirty="0">
                <a:solidFill>
                  <a:srgbClr val="0070C0"/>
                </a:solidFill>
              </a:rPr>
              <a:t>trauma </a:t>
            </a:r>
            <a:r>
              <a:rPr lang="en-US" sz="2000" dirty="0">
                <a:solidFill>
                  <a:srgbClr val="0070C0"/>
                </a:solidFill>
              </a:rPr>
              <a:t>experiences</a:t>
            </a:r>
          </a:p>
          <a:p>
            <a:pPr lvl="1" algn="ctr"/>
            <a:r>
              <a:rPr lang="en-US" sz="2000" b="1" dirty="0">
                <a:solidFill>
                  <a:srgbClr val="0070C0"/>
                </a:solidFill>
              </a:rPr>
              <a:t>compounded grief &amp; loss</a:t>
            </a:r>
          </a:p>
        </p:txBody>
      </p:sp>
      <p:sp>
        <p:nvSpPr>
          <p:cNvPr id="15" name="Rectangle 14">
            <a:extLst>
              <a:ext uri="{FF2B5EF4-FFF2-40B4-BE49-F238E27FC236}">
                <a16:creationId xmlns:a16="http://schemas.microsoft.com/office/drawing/2014/main" id="{D9ED586B-3130-4353-A46E-BFF0133D988C}"/>
              </a:ext>
            </a:extLst>
          </p:cNvPr>
          <p:cNvSpPr/>
          <p:nvPr/>
        </p:nvSpPr>
        <p:spPr>
          <a:xfrm>
            <a:off x="255910" y="4377275"/>
            <a:ext cx="2476340" cy="1200329"/>
          </a:xfrm>
          <a:prstGeom prst="rect">
            <a:avLst/>
          </a:prstGeom>
        </p:spPr>
        <p:txBody>
          <a:bodyPr wrap="square">
            <a:spAutoFit/>
          </a:bodyPr>
          <a:lstStyle/>
          <a:p>
            <a:r>
              <a:rPr lang="en-US" sz="3600" b="1" dirty="0">
                <a:solidFill>
                  <a:srgbClr val="002060"/>
                </a:solidFill>
                <a:effectLst>
                  <a:outerShdw blurRad="38100" dist="38100" dir="2700000" algn="tl">
                    <a:srgbClr val="000000">
                      <a:alpha val="43137"/>
                    </a:srgbClr>
                  </a:outerShdw>
                </a:effectLst>
              </a:rPr>
              <a:t>“Hidden foreigner”</a:t>
            </a:r>
          </a:p>
        </p:txBody>
      </p:sp>
      <p:sp>
        <p:nvSpPr>
          <p:cNvPr id="18" name="Rectangle 17">
            <a:extLst>
              <a:ext uri="{FF2B5EF4-FFF2-40B4-BE49-F238E27FC236}">
                <a16:creationId xmlns:a16="http://schemas.microsoft.com/office/drawing/2014/main" id="{F4D31279-F3A4-4FE6-9906-BBE970B21131}"/>
              </a:ext>
            </a:extLst>
          </p:cNvPr>
          <p:cNvSpPr/>
          <p:nvPr/>
        </p:nvSpPr>
        <p:spPr>
          <a:xfrm>
            <a:off x="2876841" y="4183865"/>
            <a:ext cx="4092467" cy="646331"/>
          </a:xfrm>
          <a:prstGeom prst="rect">
            <a:avLst/>
          </a:prstGeom>
        </p:spPr>
        <p:txBody>
          <a:bodyPr wrap="none">
            <a:spAutoFit/>
          </a:bodyPr>
          <a:lstStyle/>
          <a:p>
            <a:r>
              <a:rPr lang="en-US" sz="3600" b="1" dirty="0">
                <a:solidFill>
                  <a:srgbClr val="002060"/>
                </a:solidFill>
                <a:effectLst>
                  <a:outerShdw blurRad="38100" dist="38100" dir="2700000" algn="tl">
                    <a:srgbClr val="000000">
                      <a:alpha val="43137"/>
                    </a:srgbClr>
                  </a:outerShdw>
                </a:effectLst>
              </a:rPr>
              <a:t>“Hidden immigrant”</a:t>
            </a:r>
          </a:p>
        </p:txBody>
      </p:sp>
      <p:sp>
        <p:nvSpPr>
          <p:cNvPr id="19" name="Rectangle 18">
            <a:extLst>
              <a:ext uri="{FF2B5EF4-FFF2-40B4-BE49-F238E27FC236}">
                <a16:creationId xmlns:a16="http://schemas.microsoft.com/office/drawing/2014/main" id="{4DB33ED8-B6F5-48EF-9794-D867DAC5C157}"/>
              </a:ext>
            </a:extLst>
          </p:cNvPr>
          <p:cNvSpPr/>
          <p:nvPr/>
        </p:nvSpPr>
        <p:spPr>
          <a:xfrm>
            <a:off x="7458365" y="2761891"/>
            <a:ext cx="3717238" cy="1200329"/>
          </a:xfrm>
          <a:prstGeom prst="rect">
            <a:avLst/>
          </a:prstGeom>
        </p:spPr>
        <p:txBody>
          <a:bodyPr wrap="square">
            <a:spAutoFit/>
          </a:bodyPr>
          <a:lstStyle/>
          <a:p>
            <a:r>
              <a:rPr lang="en-US" sz="3600" b="1" dirty="0">
                <a:solidFill>
                  <a:srgbClr val="002060"/>
                </a:solidFill>
                <a:effectLst>
                  <a:outerShdw blurRad="38100" dist="38100" dir="2700000" algn="tl">
                    <a:srgbClr val="000000">
                      <a:alpha val="43137"/>
                    </a:srgbClr>
                  </a:outerShdw>
                </a:effectLst>
              </a:rPr>
              <a:t>Not fully fitting in anywhere</a:t>
            </a:r>
          </a:p>
        </p:txBody>
      </p:sp>
      <p:sp>
        <p:nvSpPr>
          <p:cNvPr id="21" name="Rectangle 20">
            <a:extLst>
              <a:ext uri="{FF2B5EF4-FFF2-40B4-BE49-F238E27FC236}">
                <a16:creationId xmlns:a16="http://schemas.microsoft.com/office/drawing/2014/main" id="{C6D17AFD-972A-4E13-B330-0DED1CE10702}"/>
              </a:ext>
            </a:extLst>
          </p:cNvPr>
          <p:cNvSpPr/>
          <p:nvPr/>
        </p:nvSpPr>
        <p:spPr>
          <a:xfrm>
            <a:off x="4771220" y="1141581"/>
            <a:ext cx="3297698" cy="646331"/>
          </a:xfrm>
          <a:prstGeom prst="rect">
            <a:avLst/>
          </a:prstGeom>
        </p:spPr>
        <p:txBody>
          <a:bodyPr wrap="none">
            <a:spAutoFit/>
          </a:bodyPr>
          <a:lstStyle/>
          <a:p>
            <a:r>
              <a:rPr lang="en-US" sz="3600" b="1" dirty="0">
                <a:solidFill>
                  <a:srgbClr val="002060"/>
                </a:solidFill>
                <a:effectLst>
                  <a:outerShdw blurRad="38100" dist="38100" dir="2700000" algn="tl">
                    <a:srgbClr val="000000">
                      <a:alpha val="43137"/>
                    </a:srgbClr>
                  </a:outerShdw>
                </a:effectLst>
              </a:rPr>
              <a:t>“Hidden losses”</a:t>
            </a:r>
          </a:p>
        </p:txBody>
      </p:sp>
      <p:sp>
        <p:nvSpPr>
          <p:cNvPr id="11" name="TextBox 10">
            <a:extLst>
              <a:ext uri="{FF2B5EF4-FFF2-40B4-BE49-F238E27FC236}">
                <a16:creationId xmlns:a16="http://schemas.microsoft.com/office/drawing/2014/main" id="{11C6B51D-66AE-FB4B-B126-BC3533BB82FD}"/>
              </a:ext>
            </a:extLst>
          </p:cNvPr>
          <p:cNvSpPr txBox="1"/>
          <p:nvPr/>
        </p:nvSpPr>
        <p:spPr>
          <a:xfrm>
            <a:off x="8686800" y="578172"/>
            <a:ext cx="3505200" cy="461665"/>
          </a:xfrm>
          <a:prstGeom prst="rect">
            <a:avLst/>
          </a:prstGeom>
          <a:solidFill>
            <a:schemeClr val="bg2"/>
          </a:solidFill>
          <a:ln>
            <a:solidFill>
              <a:schemeClr val="tx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400" b="1" dirty="0">
                <a:solidFill>
                  <a:schemeClr val="tx1"/>
                </a:solidFill>
                <a:latin typeface="Papyrus" panose="020B0602040200020303" pitchFamily="34" charset="77"/>
              </a:rPr>
              <a:t>An interview with a TCK</a:t>
            </a:r>
          </a:p>
        </p:txBody>
      </p:sp>
      <p:sp>
        <p:nvSpPr>
          <p:cNvPr id="17" name="Content Placeholder 2">
            <a:extLst>
              <a:ext uri="{FF2B5EF4-FFF2-40B4-BE49-F238E27FC236}">
                <a16:creationId xmlns:a16="http://schemas.microsoft.com/office/drawing/2014/main" id="{EA262701-2DF7-2A45-868A-FDE912DC3B99}"/>
              </a:ext>
            </a:extLst>
          </p:cNvPr>
          <p:cNvSpPr txBox="1">
            <a:spLocks/>
          </p:cNvSpPr>
          <p:nvPr/>
        </p:nvSpPr>
        <p:spPr>
          <a:xfrm>
            <a:off x="6784655" y="1991286"/>
            <a:ext cx="5407345" cy="705179"/>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a:t>Everywhere I go, I know it is temporary…</a:t>
            </a:r>
          </a:p>
        </p:txBody>
      </p:sp>
    </p:spTree>
    <p:custDataLst>
      <p:tags r:id="rId1"/>
    </p:custDataLst>
    <p:extLst>
      <p:ext uri="{BB962C8B-B14F-4D97-AF65-F5344CB8AC3E}">
        <p14:creationId xmlns:p14="http://schemas.microsoft.com/office/powerpoint/2010/main" val="1749266091"/>
      </p:ext>
    </p:extLst>
  </p:cSld>
  <p:clrMapOvr>
    <a:masterClrMapping/>
  </p:clrMapOvr>
  <mc:AlternateContent xmlns:mc="http://schemas.openxmlformats.org/markup-compatibility/2006" xmlns:p14="http://schemas.microsoft.com/office/powerpoint/2010/main">
    <mc:Choice Requires="p14">
      <p:transition spd="slow" p14:dur="2000" advTm="12105"/>
    </mc:Choice>
    <mc:Fallback xmlns="">
      <p:transition xmlns:p14="http://schemas.microsoft.com/office/powerpoint/2010/main" spd="slow" advTm="1210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7">
                                            <p:txEl>
                                              <p:pRg st="0" end="0"/>
                                            </p:txEl>
                                          </p:spTgt>
                                        </p:tgtEl>
                                        <p:attrNameLst>
                                          <p:attrName>style.visibility</p:attrName>
                                        </p:attrNameLst>
                                      </p:cBhvr>
                                      <p:to>
                                        <p:strVal val="visible"/>
                                      </p:to>
                                    </p:set>
                                  </p:childTnLst>
                                </p:cTn>
                              </p:par>
                              <p:par>
                                <p:cTn id="41" presetID="1" presetClass="entr" presetSubtype="0" fill="hold" grpId="1" nodeType="withEffect">
                                  <p:stCondLst>
                                    <p:cond delay="0"/>
                                  </p:stCondLst>
                                  <p:childTnLst>
                                    <p:set>
                                      <p:cBhvr>
                                        <p:cTn id="4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1"/>
      <p:bldP spid="6" grpId="0"/>
      <p:bldP spid="7" grpId="0"/>
      <p:bldP spid="9" grpId="0"/>
      <p:bldP spid="13" grpId="0"/>
      <p:bldP spid="15" grpId="0"/>
      <p:bldP spid="18" grpId="0"/>
      <p:bldP spid="19" grpId="0"/>
      <p:bldP spid="21" grpId="0"/>
      <p:bldP spid="17"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a:extLst>
              <a:ext uri="{FF2B5EF4-FFF2-40B4-BE49-F238E27FC236}">
                <a16:creationId xmlns:a16="http://schemas.microsoft.com/office/drawing/2014/main" id="{21CE3165-AF61-AD49-A136-7AEAB73DC47E}"/>
              </a:ext>
            </a:extLst>
          </p:cNvPr>
          <p:cNvSpPr>
            <a:spLocks noGrp="1" noChangeArrowheads="1"/>
          </p:cNvSpPr>
          <p:nvPr>
            <p:ph type="title"/>
          </p:nvPr>
        </p:nvSpPr>
        <p:spPr>
          <a:xfrm>
            <a:off x="276106" y="-168813"/>
            <a:ext cx="4731690" cy="1785938"/>
          </a:xfrm>
        </p:spPr>
        <p:txBody>
          <a:bodyPr/>
          <a:lstStyle/>
          <a:p>
            <a:pPr eaLnBrk="1" hangingPunct="1">
              <a:defRPr/>
            </a:pPr>
            <a:r>
              <a:rPr lang="en-US" b="1" dirty="0">
                <a:latin typeface="Papyrus" panose="020B0602040200020303" pitchFamily="34" charset="77"/>
                <a:ea typeface="Ayuthaya" pitchFamily="2" charset="-34"/>
                <a:cs typeface="Ayuthaya" pitchFamily="2" charset="-34"/>
                <a:sym typeface="Academy Engraved LET" charset="0"/>
              </a:rPr>
              <a:t>Challenges</a:t>
            </a:r>
          </a:p>
        </p:txBody>
      </p:sp>
      <p:sp>
        <p:nvSpPr>
          <p:cNvPr id="24580" name="Rectangle 3">
            <a:extLst>
              <a:ext uri="{FF2B5EF4-FFF2-40B4-BE49-F238E27FC236}">
                <a16:creationId xmlns:a16="http://schemas.microsoft.com/office/drawing/2014/main" id="{1A17E9BB-5D7C-B643-BB1D-867E3B281748}"/>
              </a:ext>
            </a:extLst>
          </p:cNvPr>
          <p:cNvSpPr>
            <a:spLocks/>
          </p:cNvSpPr>
          <p:nvPr/>
        </p:nvSpPr>
        <p:spPr bwMode="auto">
          <a:xfrm>
            <a:off x="2937373" y="878902"/>
            <a:ext cx="8555932" cy="5690711"/>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lvl1pPr eaLnBrk="0" hangingPunct="0">
              <a:lnSpc>
                <a:spcPct val="90000"/>
              </a:lnSpc>
              <a:spcBef>
                <a:spcPts val="1200"/>
              </a:spcBef>
              <a:defRPr sz="3600">
                <a:solidFill>
                  <a:srgbClr val="A53521"/>
                </a:solidFill>
                <a:latin typeface="Bodoni SvtyTwo SC ITC TT-Book" pitchFamily="2" charset="0"/>
                <a:ea typeface="ヒラギノ明朝 ProN W3" panose="02020300000000000000" pitchFamily="18" charset="-128"/>
                <a:sym typeface="Bodoni SvtyTwo SC ITC TT-Book" pitchFamily="2" charset="0"/>
              </a:defRPr>
            </a:lvl1pPr>
            <a:lvl2pPr marL="742950" indent="-285750" eaLnBrk="0" hangingPunct="0">
              <a:lnSpc>
                <a:spcPct val="90000"/>
              </a:lnSpc>
              <a:spcBef>
                <a:spcPts val="1200"/>
              </a:spcBef>
              <a:defRPr sz="3600">
                <a:solidFill>
                  <a:srgbClr val="A53521"/>
                </a:solidFill>
                <a:latin typeface="Bodoni SvtyTwo SC ITC TT-Book" pitchFamily="2" charset="0"/>
                <a:ea typeface="ヒラギノ明朝 ProN W3" panose="02020300000000000000" pitchFamily="18" charset="-128"/>
                <a:sym typeface="Bodoni SvtyTwo SC ITC TT-Book" pitchFamily="2" charset="0"/>
              </a:defRPr>
            </a:lvl2pPr>
            <a:lvl3pPr marL="1143000" indent="-228600" eaLnBrk="0" hangingPunct="0">
              <a:lnSpc>
                <a:spcPct val="90000"/>
              </a:lnSpc>
              <a:spcBef>
                <a:spcPts val="1200"/>
              </a:spcBef>
              <a:defRPr sz="3600">
                <a:solidFill>
                  <a:srgbClr val="A53521"/>
                </a:solidFill>
                <a:latin typeface="Bodoni SvtyTwo SC ITC TT-Book" pitchFamily="2" charset="0"/>
                <a:ea typeface="ヒラギノ明朝 ProN W3" panose="02020300000000000000" pitchFamily="18" charset="-128"/>
                <a:sym typeface="Bodoni SvtyTwo SC ITC TT-Book" pitchFamily="2" charset="0"/>
              </a:defRPr>
            </a:lvl3pPr>
            <a:lvl4pPr marL="1600200" indent="-228600" eaLnBrk="0" hangingPunct="0">
              <a:lnSpc>
                <a:spcPct val="90000"/>
              </a:lnSpc>
              <a:spcBef>
                <a:spcPts val="1200"/>
              </a:spcBef>
              <a:defRPr sz="3600">
                <a:solidFill>
                  <a:srgbClr val="A53521"/>
                </a:solidFill>
                <a:latin typeface="Bodoni SvtyTwo SC ITC TT-Book" pitchFamily="2" charset="0"/>
                <a:ea typeface="ヒラギノ明朝 ProN W3" panose="02020300000000000000" pitchFamily="18" charset="-128"/>
                <a:sym typeface="Bodoni SvtyTwo SC ITC TT-Book" pitchFamily="2" charset="0"/>
              </a:defRPr>
            </a:lvl4pPr>
            <a:lvl5pPr marL="2057400" indent="-228600" eaLnBrk="0" hangingPunct="0">
              <a:lnSpc>
                <a:spcPct val="90000"/>
              </a:lnSpc>
              <a:spcBef>
                <a:spcPts val="1200"/>
              </a:spcBef>
              <a:defRPr sz="3600">
                <a:solidFill>
                  <a:srgbClr val="A53521"/>
                </a:solidFill>
                <a:latin typeface="Bodoni SvtyTwo SC ITC TT-Book" pitchFamily="2" charset="0"/>
                <a:ea typeface="ヒラギノ明朝 ProN W3" panose="02020300000000000000" pitchFamily="18" charset="-128"/>
                <a:sym typeface="Bodoni SvtyTwo SC ITC TT-Book" pitchFamily="2" charset="0"/>
              </a:defRPr>
            </a:lvl5pPr>
            <a:lvl6pPr marL="2514600" indent="-228600" algn="ctr" eaLnBrk="0" fontAlgn="base" hangingPunct="0">
              <a:lnSpc>
                <a:spcPct val="90000"/>
              </a:lnSpc>
              <a:spcBef>
                <a:spcPts val="1200"/>
              </a:spcBef>
              <a:spcAft>
                <a:spcPct val="0"/>
              </a:spcAft>
              <a:defRPr sz="3600">
                <a:solidFill>
                  <a:srgbClr val="A53521"/>
                </a:solidFill>
                <a:latin typeface="Bodoni SvtyTwo SC ITC TT-Book" pitchFamily="2" charset="0"/>
                <a:ea typeface="ヒラギノ明朝 ProN W3" panose="02020300000000000000" pitchFamily="18" charset="-128"/>
                <a:sym typeface="Bodoni SvtyTwo SC ITC TT-Book" pitchFamily="2" charset="0"/>
              </a:defRPr>
            </a:lvl6pPr>
            <a:lvl7pPr marL="2971800" indent="-228600" algn="ctr" eaLnBrk="0" fontAlgn="base" hangingPunct="0">
              <a:lnSpc>
                <a:spcPct val="90000"/>
              </a:lnSpc>
              <a:spcBef>
                <a:spcPts val="1200"/>
              </a:spcBef>
              <a:spcAft>
                <a:spcPct val="0"/>
              </a:spcAft>
              <a:defRPr sz="3600">
                <a:solidFill>
                  <a:srgbClr val="A53521"/>
                </a:solidFill>
                <a:latin typeface="Bodoni SvtyTwo SC ITC TT-Book" pitchFamily="2" charset="0"/>
                <a:ea typeface="ヒラギノ明朝 ProN W3" panose="02020300000000000000" pitchFamily="18" charset="-128"/>
                <a:sym typeface="Bodoni SvtyTwo SC ITC TT-Book" pitchFamily="2" charset="0"/>
              </a:defRPr>
            </a:lvl7pPr>
            <a:lvl8pPr marL="3429000" indent="-228600" algn="ctr" eaLnBrk="0" fontAlgn="base" hangingPunct="0">
              <a:lnSpc>
                <a:spcPct val="90000"/>
              </a:lnSpc>
              <a:spcBef>
                <a:spcPts val="1200"/>
              </a:spcBef>
              <a:spcAft>
                <a:spcPct val="0"/>
              </a:spcAft>
              <a:defRPr sz="3600">
                <a:solidFill>
                  <a:srgbClr val="A53521"/>
                </a:solidFill>
                <a:latin typeface="Bodoni SvtyTwo SC ITC TT-Book" pitchFamily="2" charset="0"/>
                <a:ea typeface="ヒラギノ明朝 ProN W3" panose="02020300000000000000" pitchFamily="18" charset="-128"/>
                <a:sym typeface="Bodoni SvtyTwo SC ITC TT-Book" pitchFamily="2" charset="0"/>
              </a:defRPr>
            </a:lvl8pPr>
            <a:lvl9pPr marL="3886200" indent="-228600" algn="ctr" eaLnBrk="0" fontAlgn="base" hangingPunct="0">
              <a:lnSpc>
                <a:spcPct val="90000"/>
              </a:lnSpc>
              <a:spcBef>
                <a:spcPts val="1200"/>
              </a:spcBef>
              <a:spcAft>
                <a:spcPct val="0"/>
              </a:spcAft>
              <a:defRPr sz="3600">
                <a:solidFill>
                  <a:srgbClr val="A53521"/>
                </a:solidFill>
                <a:latin typeface="Bodoni SvtyTwo SC ITC TT-Book" pitchFamily="2" charset="0"/>
                <a:ea typeface="ヒラギノ明朝 ProN W3" panose="02020300000000000000" pitchFamily="18" charset="-128"/>
                <a:sym typeface="Bodoni SvtyTwo SC ITC TT-Book" pitchFamily="2" charset="0"/>
              </a:defRPr>
            </a:lvl9pPr>
          </a:lstStyle>
          <a:p>
            <a:pPr algn="ctr" defTabSz="642915" eaLnBrk="1" fontAlgn="base" hangingPunct="1">
              <a:spcBef>
                <a:spcPts val="844"/>
              </a:spcBef>
              <a:spcAft>
                <a:spcPct val="0"/>
              </a:spcAft>
            </a:pPr>
            <a:endParaRPr lang="en-US" altLang="en-US" sz="2531" dirty="0">
              <a:solidFill>
                <a:srgbClr val="A40800"/>
              </a:solidFill>
              <a:latin typeface="Papyrus" panose="020B0602040200020303" pitchFamily="34" charset="77"/>
              <a:ea typeface="MS PGothic" panose="020B0600070205080204" pitchFamily="34" charset="-128"/>
            </a:endParaRPr>
          </a:p>
          <a:p>
            <a:pPr algn="ctr" defTabSz="642915" eaLnBrk="1" fontAlgn="base" hangingPunct="1">
              <a:spcBef>
                <a:spcPts val="844"/>
              </a:spcBef>
              <a:spcAft>
                <a:spcPct val="0"/>
              </a:spcAft>
            </a:pPr>
            <a:r>
              <a:rPr lang="en-US" altLang="en-US" sz="2531" dirty="0">
                <a:solidFill>
                  <a:srgbClr val="A40800"/>
                </a:solidFill>
                <a:latin typeface="Papyrus" panose="020B0602040200020303" pitchFamily="34" charset="77"/>
                <a:ea typeface="MS PGothic" panose="020B0600070205080204" pitchFamily="34" charset="-128"/>
              </a:rPr>
              <a:t>Where is home? (1-3min; 7:45-8:55)</a:t>
            </a:r>
          </a:p>
          <a:p>
            <a:pPr algn="ctr" defTabSz="642915" eaLnBrk="1" fontAlgn="base" hangingPunct="1">
              <a:spcBef>
                <a:spcPts val="844"/>
              </a:spcBef>
              <a:spcAft>
                <a:spcPct val="0"/>
              </a:spcAft>
            </a:pPr>
            <a:r>
              <a:rPr lang="en-US" altLang="en-US" sz="2531" dirty="0">
                <a:solidFill>
                  <a:srgbClr val="A40800"/>
                </a:solidFill>
                <a:latin typeface="Papyrus" panose="020B0602040200020303" pitchFamily="34" charset="77"/>
                <a:ea typeface="MS PGothic" panose="020B0600070205080204" pitchFamily="34" charset="-128"/>
              </a:rPr>
              <a:t>Confused: looks, accent, name, family, multilingual(3-4min)</a:t>
            </a:r>
          </a:p>
          <a:p>
            <a:pPr algn="ctr" defTabSz="642915" eaLnBrk="1" fontAlgn="base" hangingPunct="1">
              <a:spcBef>
                <a:spcPts val="844"/>
              </a:spcBef>
              <a:spcAft>
                <a:spcPct val="0"/>
              </a:spcAft>
            </a:pPr>
            <a:r>
              <a:rPr lang="en-US" altLang="en-US" sz="2531" dirty="0">
                <a:solidFill>
                  <a:srgbClr val="A40800"/>
                </a:solidFill>
                <a:latin typeface="Papyrus" panose="020B0602040200020303" pitchFamily="34" charset="77"/>
                <a:ea typeface="MS PGothic" panose="020B0600070205080204" pitchFamily="34" charset="-128"/>
              </a:rPr>
              <a:t>Never truly fit in anywhere</a:t>
            </a:r>
          </a:p>
          <a:p>
            <a:pPr algn="ctr" defTabSz="642915" eaLnBrk="1" fontAlgn="base" hangingPunct="1">
              <a:spcBef>
                <a:spcPts val="844"/>
              </a:spcBef>
              <a:spcAft>
                <a:spcPct val="0"/>
              </a:spcAft>
            </a:pPr>
            <a:r>
              <a:rPr lang="en-US" altLang="en-US" sz="2531" dirty="0">
                <a:solidFill>
                  <a:srgbClr val="A40800"/>
                </a:solidFill>
                <a:latin typeface="Papyrus" panose="020B0602040200020303" pitchFamily="34" charset="77"/>
                <a:ea typeface="MS PGothic" panose="020B0600070205080204" pitchFamily="34" charset="-128"/>
              </a:rPr>
              <a:t>A ‘Temporary’ life…</a:t>
            </a:r>
          </a:p>
          <a:p>
            <a:pPr algn="ctr" defTabSz="642915" eaLnBrk="1" fontAlgn="base" hangingPunct="1">
              <a:spcBef>
                <a:spcPts val="844"/>
              </a:spcBef>
              <a:spcAft>
                <a:spcPct val="0"/>
              </a:spcAft>
            </a:pPr>
            <a:r>
              <a:rPr lang="en-US" altLang="en-US" sz="2400" b="1" dirty="0">
                <a:latin typeface="Papyrus" panose="020B0602040200020303" pitchFamily="34" charset="77"/>
                <a:sym typeface="Bodoni SvtyTwo SC ITC TT-Book" pitchFamily="-84" charset="0"/>
              </a:rPr>
              <a:t>Rootlessness and Restlessness – identity</a:t>
            </a:r>
          </a:p>
          <a:p>
            <a:pPr algn="ctr" defTabSz="642915" eaLnBrk="1" fontAlgn="base" hangingPunct="1">
              <a:spcBef>
                <a:spcPts val="844"/>
              </a:spcBef>
              <a:spcAft>
                <a:spcPct val="0"/>
              </a:spcAft>
            </a:pPr>
            <a:endParaRPr lang="en-US" altLang="en-US" sz="2400" dirty="0">
              <a:solidFill>
                <a:srgbClr val="A40800"/>
              </a:solidFill>
              <a:latin typeface="Papyrus" panose="020B0602040200020303" pitchFamily="34" charset="77"/>
              <a:ea typeface="MS PGothic" panose="020B0600070205080204" pitchFamily="34" charset="-128"/>
            </a:endParaRPr>
          </a:p>
          <a:p>
            <a:pPr algn="ctr" defTabSz="642915" eaLnBrk="1" fontAlgn="base" hangingPunct="1">
              <a:spcBef>
                <a:spcPts val="844"/>
              </a:spcBef>
              <a:spcAft>
                <a:spcPct val="0"/>
              </a:spcAft>
            </a:pPr>
            <a:r>
              <a:rPr lang="en-US" altLang="en-US" sz="2400" dirty="0">
                <a:solidFill>
                  <a:srgbClr val="A40800"/>
                </a:solidFill>
                <a:latin typeface="Papyrus" panose="020B0602040200020303" pitchFamily="34" charset="77"/>
                <a:ea typeface="MS PGothic" panose="020B0600070205080204" pitchFamily="34" charset="-128"/>
              </a:rPr>
              <a:t>Constant hi-byes</a:t>
            </a:r>
            <a:endParaRPr lang="en-US" altLang="en-US" sz="2400" b="1" dirty="0">
              <a:latin typeface="Papyrus" panose="020B0602040200020303" pitchFamily="34" charset="77"/>
              <a:sym typeface="Bodoni SvtyTwo SC ITC TT-Book" pitchFamily="-84" charset="0"/>
            </a:endParaRPr>
          </a:p>
          <a:p>
            <a:pPr algn="ctr" defTabSz="642915" eaLnBrk="1" fontAlgn="base" hangingPunct="1">
              <a:spcBef>
                <a:spcPts val="844"/>
              </a:spcBef>
              <a:spcAft>
                <a:spcPct val="0"/>
              </a:spcAft>
            </a:pPr>
            <a:r>
              <a:rPr lang="en-US" altLang="en-US" sz="2531" dirty="0">
                <a:solidFill>
                  <a:srgbClr val="A40800"/>
                </a:solidFill>
                <a:latin typeface="Papyrus" panose="020B0602040200020303" pitchFamily="34" charset="77"/>
                <a:ea typeface="MS PGothic" panose="020B0600070205080204" pitchFamily="34" charset="-128"/>
              </a:rPr>
              <a:t>Loneliness and Isolation</a:t>
            </a:r>
          </a:p>
          <a:p>
            <a:pPr algn="ctr" defTabSz="642915" eaLnBrk="1" fontAlgn="base" hangingPunct="1">
              <a:spcBef>
                <a:spcPts val="844"/>
              </a:spcBef>
              <a:spcAft>
                <a:spcPct val="0"/>
              </a:spcAft>
            </a:pPr>
            <a:r>
              <a:rPr lang="en-US" altLang="en-US" sz="2531" dirty="0">
                <a:solidFill>
                  <a:srgbClr val="A40800"/>
                </a:solidFill>
                <a:latin typeface="Papyrus" panose="020B0602040200020303" pitchFamily="34" charset="77"/>
                <a:ea typeface="MS PGothic" panose="020B0600070205080204" pitchFamily="34" charset="-128"/>
              </a:rPr>
              <a:t>Trouble with Intimacy</a:t>
            </a:r>
          </a:p>
          <a:p>
            <a:pPr algn="ctr" defTabSz="642915" eaLnBrk="1" fontAlgn="base" hangingPunct="1">
              <a:spcBef>
                <a:spcPts val="844"/>
              </a:spcBef>
              <a:spcAft>
                <a:spcPct val="0"/>
              </a:spcAft>
            </a:pPr>
            <a:r>
              <a:rPr lang="en-US" altLang="en-US" sz="2531" dirty="0">
                <a:solidFill>
                  <a:srgbClr val="A40800"/>
                </a:solidFill>
                <a:latin typeface="Papyrus" panose="020B0602040200020303" pitchFamily="34" charset="77"/>
                <a:ea typeface="MS PGothic" panose="020B0600070205080204" pitchFamily="34" charset="-128"/>
              </a:rPr>
              <a:t>‘Delayed adolescence’</a:t>
            </a:r>
          </a:p>
          <a:p>
            <a:pPr algn="ctr" defTabSz="642915" eaLnBrk="1" fontAlgn="base" hangingPunct="1">
              <a:spcBef>
                <a:spcPts val="844"/>
              </a:spcBef>
              <a:spcAft>
                <a:spcPct val="0"/>
              </a:spcAft>
            </a:pPr>
            <a:r>
              <a:rPr lang="en-US" altLang="en-US" sz="2800" dirty="0">
                <a:solidFill>
                  <a:srgbClr val="A40800"/>
                </a:solidFill>
                <a:latin typeface="Papyrus" panose="020B0602040200020303" pitchFamily="34" charset="77"/>
                <a:ea typeface="MS PGothic" panose="020B0600070205080204" pitchFamily="34" charset="-128"/>
              </a:rPr>
              <a:t>Hidden losses, Unresolved Grief</a:t>
            </a:r>
          </a:p>
          <a:p>
            <a:pPr algn="ctr" defTabSz="642915" eaLnBrk="1" fontAlgn="base" hangingPunct="1">
              <a:spcBef>
                <a:spcPts val="844"/>
              </a:spcBef>
              <a:spcAft>
                <a:spcPct val="0"/>
              </a:spcAft>
            </a:pPr>
            <a:r>
              <a:rPr lang="en-US" altLang="en-US" sz="2531" dirty="0">
                <a:solidFill>
                  <a:srgbClr val="A40800"/>
                </a:solidFill>
                <a:latin typeface="Papyrus" panose="020B0602040200020303" pitchFamily="34" charset="77"/>
                <a:ea typeface="MS PGothic" panose="020B0600070205080204" pitchFamily="34" charset="-128"/>
              </a:rPr>
              <a:t>Chameleon - is there a ‘real’ me?</a:t>
            </a:r>
          </a:p>
          <a:p>
            <a:pPr algn="ctr" defTabSz="642915" eaLnBrk="1" fontAlgn="base" hangingPunct="1">
              <a:spcBef>
                <a:spcPts val="844"/>
              </a:spcBef>
              <a:spcAft>
                <a:spcPct val="0"/>
              </a:spcAft>
            </a:pPr>
            <a:endParaRPr lang="en-US" altLang="en-US" sz="2531" dirty="0">
              <a:solidFill>
                <a:srgbClr val="A40800"/>
              </a:solidFill>
              <a:ea typeface="MS PGothic" panose="020B0600070205080204" pitchFamily="34" charset="-128"/>
            </a:endParaRPr>
          </a:p>
        </p:txBody>
      </p:sp>
    </p:spTree>
    <p:extLst>
      <p:ext uri="{BB962C8B-B14F-4D97-AF65-F5344CB8AC3E}">
        <p14:creationId xmlns:p14="http://schemas.microsoft.com/office/powerpoint/2010/main" val="3992252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58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58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58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580">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580">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580">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580">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580">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580">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4580">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580">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4580">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build="p"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DD747-08F2-4E46-9BA4-5BB4692976A7}"/>
              </a:ext>
            </a:extLst>
          </p:cNvPr>
          <p:cNvSpPr>
            <a:spLocks noGrp="1"/>
          </p:cNvSpPr>
          <p:nvPr>
            <p:ph type="title"/>
          </p:nvPr>
        </p:nvSpPr>
        <p:spPr>
          <a:xfrm>
            <a:off x="7777026" y="4408245"/>
            <a:ext cx="4380103" cy="1325563"/>
          </a:xfrm>
        </p:spPr>
        <p:txBody>
          <a:bodyPr>
            <a:normAutofit fontScale="90000"/>
          </a:bodyPr>
          <a:lstStyle/>
          <a:p>
            <a:r>
              <a:rPr lang="en-US" sz="3200" dirty="0">
                <a:latin typeface="Papyrus" panose="020B0602040200020303" pitchFamily="34" charset="77"/>
              </a:rPr>
              <a:t>Our gain is also our pain</a:t>
            </a:r>
            <a:br>
              <a:rPr lang="en-US" sz="3200" dirty="0">
                <a:latin typeface="Papyrus" panose="020B0602040200020303" pitchFamily="34" charset="77"/>
              </a:rPr>
            </a:br>
            <a:br>
              <a:rPr lang="en-US" sz="3200" dirty="0">
                <a:latin typeface="Papyrus" panose="020B0602040200020303" pitchFamily="34" charset="77"/>
              </a:rPr>
            </a:br>
            <a:r>
              <a:rPr lang="en-US" sz="3200" dirty="0">
                <a:latin typeface="Papyrus" panose="020B0602040200020303" pitchFamily="34" charset="77"/>
              </a:rPr>
              <a:t>A silenced story…</a:t>
            </a:r>
          </a:p>
        </p:txBody>
      </p:sp>
      <p:sp>
        <p:nvSpPr>
          <p:cNvPr id="4" name="Content Placeholder 3">
            <a:extLst>
              <a:ext uri="{FF2B5EF4-FFF2-40B4-BE49-F238E27FC236}">
                <a16:creationId xmlns:a16="http://schemas.microsoft.com/office/drawing/2014/main" id="{28AF14CE-D751-6840-A7CF-C877DFF3C0CC}"/>
              </a:ext>
            </a:extLst>
          </p:cNvPr>
          <p:cNvSpPr>
            <a:spLocks noGrp="1"/>
          </p:cNvSpPr>
          <p:nvPr>
            <p:ph idx="1"/>
          </p:nvPr>
        </p:nvSpPr>
        <p:spPr>
          <a:xfrm>
            <a:off x="3888513" y="684"/>
            <a:ext cx="3720916" cy="676800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indent="0" defTabSz="642915" fontAlgn="base">
              <a:spcBef>
                <a:spcPct val="0"/>
              </a:spcBef>
              <a:spcAft>
                <a:spcPct val="0"/>
              </a:spcAft>
              <a:buSzPct val="103000"/>
              <a:buNone/>
            </a:pPr>
            <a:endParaRPr lang="en-US" altLang="en-US" sz="1800" b="1" dirty="0">
              <a:latin typeface="Papyrus" panose="020B0602040200020303" pitchFamily="34" charset="77"/>
              <a:ea typeface="MS PGothic" panose="020B0600070205080204" pitchFamily="34" charset="-128"/>
            </a:endParaRPr>
          </a:p>
          <a:p>
            <a:pPr marL="0" indent="0" defTabSz="642915" fontAlgn="base">
              <a:spcBef>
                <a:spcPct val="0"/>
              </a:spcBef>
              <a:spcAft>
                <a:spcPct val="0"/>
              </a:spcAft>
              <a:buSzPct val="103000"/>
              <a:buNone/>
            </a:pPr>
            <a:r>
              <a:rPr lang="en-US" altLang="en-US" sz="3200" b="1" dirty="0">
                <a:latin typeface="Papyrus" panose="020B0602040200020303" pitchFamily="34" charset="77"/>
                <a:ea typeface="MS PGothic" panose="020B0600070205080204" pitchFamily="34" charset="-128"/>
              </a:rPr>
              <a:t>Gifts &amp; Talents</a:t>
            </a:r>
            <a:endParaRPr lang="en-US" altLang="en-US" sz="2400" dirty="0">
              <a:latin typeface="Papyrus" panose="020B0602040200020303" pitchFamily="34" charset="77"/>
              <a:ea typeface="MS PGothic" panose="020B0600070205080204" pitchFamily="34" charset="-128"/>
            </a:endParaRPr>
          </a:p>
          <a:p>
            <a:pPr defTabSz="642915" fontAlgn="base">
              <a:spcBef>
                <a:spcPct val="0"/>
              </a:spcBef>
              <a:spcAft>
                <a:spcPct val="0"/>
              </a:spcAft>
              <a:buSzPct val="103000"/>
              <a:buFont typeface="Hoefler Text" panose="02030602050506020203" pitchFamily="18" charset="77"/>
              <a:buChar char="•"/>
            </a:pPr>
            <a:r>
              <a:rPr lang="en-US" altLang="en-US" sz="2400" dirty="0">
                <a:ea typeface="MS PGothic" panose="020B0600070205080204" pitchFamily="34" charset="-128"/>
              </a:rPr>
              <a:t>Multi-cultural, enjoys multiple cultural foods, </a:t>
            </a:r>
            <a:r>
              <a:rPr lang="en-US" altLang="en-US" sz="2400" dirty="0" err="1">
                <a:ea typeface="MS PGothic" panose="020B0600070205080204" pitchFamily="34" charset="-128"/>
              </a:rPr>
              <a:t>festives</a:t>
            </a:r>
            <a:r>
              <a:rPr lang="en-US" altLang="en-US" sz="2400" dirty="0">
                <a:ea typeface="MS PGothic" panose="020B0600070205080204" pitchFamily="34" charset="-128"/>
              </a:rPr>
              <a:t>, etc..</a:t>
            </a:r>
          </a:p>
          <a:p>
            <a:pPr defTabSz="642915" fontAlgn="base">
              <a:spcBef>
                <a:spcPct val="0"/>
              </a:spcBef>
              <a:spcAft>
                <a:spcPct val="0"/>
              </a:spcAft>
              <a:buSzPct val="103000"/>
              <a:buFont typeface="Hoefler Text" panose="02030602050506020203" pitchFamily="18" charset="77"/>
              <a:buChar char="•"/>
            </a:pPr>
            <a:endParaRPr lang="en-US" altLang="en-US" sz="2400" dirty="0">
              <a:ea typeface="MS PGothic" panose="020B0600070205080204" pitchFamily="34" charset="-128"/>
            </a:endParaRPr>
          </a:p>
          <a:p>
            <a:pPr defTabSz="642915" fontAlgn="base">
              <a:spcBef>
                <a:spcPct val="0"/>
              </a:spcBef>
              <a:spcAft>
                <a:spcPct val="0"/>
              </a:spcAft>
              <a:buSzPct val="103000"/>
              <a:buFont typeface="Hoefler Text" panose="02030602050506020203" pitchFamily="18" charset="77"/>
              <a:buChar char="•"/>
            </a:pPr>
            <a:r>
              <a:rPr lang="en-US" altLang="en-US" sz="2400" dirty="0">
                <a:ea typeface="MS PGothic" panose="020B0600070205080204" pitchFamily="34" charset="-128"/>
              </a:rPr>
              <a:t>Able to perceive of different beliefs &amp; values</a:t>
            </a:r>
          </a:p>
          <a:p>
            <a:pPr defTabSz="642915" fontAlgn="base">
              <a:spcBef>
                <a:spcPct val="0"/>
              </a:spcBef>
              <a:spcAft>
                <a:spcPct val="0"/>
              </a:spcAft>
              <a:buSzPct val="103000"/>
              <a:buFont typeface="Hoefler Text" panose="02030602050506020203" pitchFamily="18" charset="77"/>
              <a:buChar char="•"/>
            </a:pPr>
            <a:r>
              <a:rPr lang="en-US" altLang="en-US" sz="2400" dirty="0">
                <a:ea typeface="MS PGothic" panose="020B0600070205080204" pitchFamily="34" charset="-128"/>
              </a:rPr>
              <a:t>High cultural intelligence; bridge gaps in cultures</a:t>
            </a:r>
          </a:p>
          <a:p>
            <a:pPr marL="0" indent="0" defTabSz="642915" fontAlgn="base">
              <a:spcBef>
                <a:spcPct val="0"/>
              </a:spcBef>
              <a:spcAft>
                <a:spcPct val="0"/>
              </a:spcAft>
              <a:buSzPct val="103000"/>
              <a:buNone/>
            </a:pPr>
            <a:endParaRPr lang="en-US" altLang="en-US" sz="2400" dirty="0">
              <a:ea typeface="MS PGothic" panose="020B0600070205080204" pitchFamily="34" charset="-128"/>
            </a:endParaRPr>
          </a:p>
          <a:p>
            <a:pPr defTabSz="642915" fontAlgn="base">
              <a:spcBef>
                <a:spcPct val="0"/>
              </a:spcBef>
              <a:spcAft>
                <a:spcPct val="0"/>
              </a:spcAft>
              <a:buSzPct val="103000"/>
              <a:buFont typeface="Hoefler Text" panose="02030602050506020203" pitchFamily="18" charset="77"/>
              <a:buChar char="•"/>
            </a:pPr>
            <a:r>
              <a:rPr lang="en-US" altLang="en-US" sz="2400" dirty="0">
                <a:ea typeface="MS PGothic" panose="020B0600070205080204" pitchFamily="34" charset="-128"/>
              </a:rPr>
              <a:t>Global awareness, code-switching </a:t>
            </a:r>
          </a:p>
          <a:p>
            <a:pPr marL="0" indent="0" defTabSz="642915" fontAlgn="base">
              <a:spcBef>
                <a:spcPct val="0"/>
              </a:spcBef>
              <a:spcAft>
                <a:spcPct val="0"/>
              </a:spcAft>
              <a:buSzPct val="103000"/>
              <a:buNone/>
            </a:pPr>
            <a:endParaRPr lang="en-US" altLang="en-US" sz="2400" dirty="0">
              <a:ea typeface="MS PGothic" panose="020B0600070205080204" pitchFamily="34" charset="-128"/>
            </a:endParaRPr>
          </a:p>
          <a:p>
            <a:pPr defTabSz="642915" fontAlgn="base">
              <a:spcBef>
                <a:spcPct val="0"/>
              </a:spcBef>
              <a:spcAft>
                <a:spcPct val="0"/>
              </a:spcAft>
              <a:buSzPct val="103000"/>
              <a:buFont typeface="Hoefler Text" panose="02030602050506020203" pitchFamily="18" charset="77"/>
              <a:buChar char="•"/>
            </a:pPr>
            <a:r>
              <a:rPr lang="en-US" altLang="en-US" sz="2400" dirty="0">
                <a:ea typeface="MS PGothic" panose="020B0600070205080204" pitchFamily="34" charset="-128"/>
              </a:rPr>
              <a:t>Social Capital</a:t>
            </a:r>
          </a:p>
          <a:p>
            <a:pPr defTabSz="642915" fontAlgn="base">
              <a:spcBef>
                <a:spcPct val="0"/>
              </a:spcBef>
              <a:spcAft>
                <a:spcPct val="0"/>
              </a:spcAft>
              <a:buSzPct val="103000"/>
              <a:buFont typeface="Hoefler Text" panose="02030602050506020203" pitchFamily="18" charset="77"/>
              <a:buChar char="•"/>
            </a:pPr>
            <a:endParaRPr lang="en-US" altLang="en-US" sz="2400" dirty="0">
              <a:ea typeface="MS PGothic" panose="020B0600070205080204" pitchFamily="34" charset="-128"/>
            </a:endParaRPr>
          </a:p>
          <a:p>
            <a:pPr defTabSz="642915" fontAlgn="base">
              <a:spcBef>
                <a:spcPct val="0"/>
              </a:spcBef>
              <a:spcAft>
                <a:spcPct val="0"/>
              </a:spcAft>
              <a:buSzPct val="103000"/>
              <a:buFont typeface="Hoefler Text" panose="02030602050506020203" pitchFamily="18" charset="77"/>
              <a:buChar char="•"/>
            </a:pPr>
            <a:r>
              <a:rPr lang="en-US" altLang="en-US" sz="2400" dirty="0">
                <a:ea typeface="MS PGothic" panose="020B0600070205080204" pitchFamily="34" charset="-128"/>
              </a:rPr>
              <a:t>Creative, adaptable, Open-minded</a:t>
            </a:r>
          </a:p>
          <a:p>
            <a:pPr defTabSz="642915" fontAlgn="base">
              <a:spcBef>
                <a:spcPct val="0"/>
              </a:spcBef>
              <a:spcAft>
                <a:spcPct val="0"/>
              </a:spcAft>
              <a:buSzPct val="103000"/>
              <a:buFont typeface="Hoefler Text" panose="02030602050506020203" pitchFamily="18" charset="77"/>
              <a:buChar char="•"/>
            </a:pPr>
            <a:r>
              <a:rPr lang="en-US" altLang="en-US" sz="2400" dirty="0">
                <a:ea typeface="MS PGothic" panose="020B0600070205080204" pitchFamily="34" charset="-128"/>
              </a:rPr>
              <a:t>Multilingual</a:t>
            </a:r>
          </a:p>
          <a:p>
            <a:pPr defTabSz="642915" fontAlgn="base">
              <a:spcBef>
                <a:spcPct val="0"/>
              </a:spcBef>
              <a:spcAft>
                <a:spcPct val="0"/>
              </a:spcAft>
              <a:buSzPct val="103000"/>
              <a:buFont typeface="Hoefler Text" panose="02030602050506020203" pitchFamily="18" charset="77"/>
              <a:buChar char="•"/>
            </a:pPr>
            <a:r>
              <a:rPr lang="en-US" altLang="en-US" sz="2400" dirty="0">
                <a:ea typeface="MS PGothic" panose="020B0600070205080204" pitchFamily="34" charset="-128"/>
              </a:rPr>
              <a:t>“Privileged</a:t>
            </a:r>
            <a:r>
              <a:rPr lang="en-US" altLang="en-US" sz="1800" dirty="0">
                <a:ea typeface="MS PGothic" panose="020B0600070205080204" pitchFamily="34" charset="-128"/>
              </a:rPr>
              <a:t>” </a:t>
            </a:r>
          </a:p>
        </p:txBody>
      </p:sp>
      <p:sp>
        <p:nvSpPr>
          <p:cNvPr id="5" name="Content Placeholder 3">
            <a:extLst>
              <a:ext uri="{FF2B5EF4-FFF2-40B4-BE49-F238E27FC236}">
                <a16:creationId xmlns:a16="http://schemas.microsoft.com/office/drawing/2014/main" id="{3C1D003B-B806-0448-B319-88C089B6C550}"/>
              </a:ext>
            </a:extLst>
          </p:cNvPr>
          <p:cNvSpPr txBox="1">
            <a:spLocks/>
          </p:cNvSpPr>
          <p:nvPr/>
        </p:nvSpPr>
        <p:spPr>
          <a:xfrm>
            <a:off x="0" y="684"/>
            <a:ext cx="3888513" cy="6837256"/>
          </a:xfrm>
          <a:prstGeom prst="rect">
            <a:avLst/>
          </a:prstGeom>
        </p:spPr>
        <p:style>
          <a:lnRef idx="2">
            <a:schemeClr val="accent2"/>
          </a:lnRef>
          <a:fillRef idx="1">
            <a:schemeClr val="lt1"/>
          </a:fillRef>
          <a:effectRef idx="0">
            <a:schemeClr val="accent2"/>
          </a:effectRef>
          <a:fontRef idx="minor">
            <a:schemeClr val="dk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42915" fontAlgn="base">
              <a:spcBef>
                <a:spcPct val="0"/>
              </a:spcBef>
              <a:spcAft>
                <a:spcPct val="0"/>
              </a:spcAft>
              <a:buSzPct val="103000"/>
              <a:buFont typeface="Arial" panose="020B0604020202020204" pitchFamily="34" charset="0"/>
              <a:buNone/>
            </a:pPr>
            <a:endParaRPr lang="en-US" altLang="en-US" sz="1800" b="1" dirty="0">
              <a:latin typeface="Papyrus" panose="020B0602040200020303" pitchFamily="34" charset="77"/>
              <a:ea typeface="MS PGothic" panose="020B0600070205080204" pitchFamily="34" charset="-128"/>
            </a:endParaRPr>
          </a:p>
          <a:p>
            <a:pPr marL="0" indent="0" defTabSz="642915" fontAlgn="base">
              <a:spcBef>
                <a:spcPct val="0"/>
              </a:spcBef>
              <a:spcAft>
                <a:spcPct val="0"/>
              </a:spcAft>
              <a:buSzPct val="103000"/>
              <a:buFont typeface="Arial" panose="020B0604020202020204" pitchFamily="34" charset="0"/>
              <a:buNone/>
            </a:pPr>
            <a:r>
              <a:rPr lang="en-US" altLang="en-US" sz="3200" b="1" dirty="0">
                <a:latin typeface="Papyrus" panose="020B0602040200020303" pitchFamily="34" charset="77"/>
                <a:ea typeface="MS PGothic" panose="020B0600070205080204" pitchFamily="34" charset="-128"/>
              </a:rPr>
              <a:t>Challenges</a:t>
            </a:r>
          </a:p>
          <a:p>
            <a:pPr marL="0" indent="0" defTabSz="642915" fontAlgn="base">
              <a:spcBef>
                <a:spcPct val="0"/>
              </a:spcBef>
              <a:spcAft>
                <a:spcPct val="0"/>
              </a:spcAft>
              <a:buSzPct val="103000"/>
              <a:buFont typeface="Arial" panose="020B0604020202020204" pitchFamily="34" charset="0"/>
              <a:buNone/>
            </a:pPr>
            <a:endParaRPr lang="en-US" altLang="en-US" sz="1100" dirty="0">
              <a:latin typeface="Papyrus" panose="020B0602040200020303" pitchFamily="34" charset="77"/>
              <a:ea typeface="MS PGothic" panose="020B0600070205080204" pitchFamily="34" charset="-128"/>
            </a:endParaRPr>
          </a:p>
          <a:p>
            <a:pPr defTabSz="642915" fontAlgn="base">
              <a:spcBef>
                <a:spcPct val="0"/>
              </a:spcBef>
              <a:spcAft>
                <a:spcPct val="0"/>
              </a:spcAft>
              <a:buSzPct val="103000"/>
              <a:buFont typeface="Hoefler Text" panose="02030602050506020203" pitchFamily="18" charset="77"/>
              <a:buChar char="•"/>
            </a:pPr>
            <a:r>
              <a:rPr lang="en-US" altLang="en-US" sz="2400" dirty="0">
                <a:ea typeface="MS PGothic" panose="020B0600070205080204" pitchFamily="34" charset="-128"/>
              </a:rPr>
              <a:t>Confused identity</a:t>
            </a:r>
          </a:p>
          <a:p>
            <a:pPr defTabSz="642915" fontAlgn="base">
              <a:spcBef>
                <a:spcPct val="0"/>
              </a:spcBef>
              <a:spcAft>
                <a:spcPct val="0"/>
              </a:spcAft>
              <a:buSzPct val="103000"/>
              <a:buFont typeface="Hoefler Text" panose="02030602050506020203" pitchFamily="18" charset="77"/>
              <a:buChar char="•"/>
            </a:pPr>
            <a:r>
              <a:rPr lang="en-US" altLang="en-US" sz="2400" dirty="0">
                <a:ea typeface="MS PGothic" panose="020B0600070205080204" pitchFamily="34" charset="-128"/>
              </a:rPr>
              <a:t>Identity crisis/Fragmented selves?</a:t>
            </a:r>
          </a:p>
          <a:p>
            <a:pPr marL="0" indent="0" defTabSz="642915" fontAlgn="base">
              <a:spcBef>
                <a:spcPct val="0"/>
              </a:spcBef>
              <a:spcAft>
                <a:spcPct val="0"/>
              </a:spcAft>
              <a:buSzPct val="103000"/>
              <a:buNone/>
            </a:pPr>
            <a:endParaRPr lang="en-US" altLang="en-US" sz="2400" dirty="0">
              <a:ea typeface="MS PGothic" panose="020B0600070205080204" pitchFamily="34" charset="-128"/>
            </a:endParaRPr>
          </a:p>
          <a:p>
            <a:pPr defTabSz="642915" fontAlgn="base">
              <a:spcBef>
                <a:spcPct val="0"/>
              </a:spcBef>
              <a:spcAft>
                <a:spcPct val="0"/>
              </a:spcAft>
              <a:buSzPct val="103000"/>
              <a:buFont typeface="Hoefler Text" panose="02030602050506020203" pitchFamily="18" charset="77"/>
              <a:buChar char="•"/>
            </a:pPr>
            <a:r>
              <a:rPr lang="en-US" altLang="en-US" sz="2400" dirty="0">
                <a:ea typeface="MS PGothic" panose="020B0600070205080204" pitchFamily="34" charset="-128"/>
              </a:rPr>
              <a:t>Too sensitive?</a:t>
            </a:r>
          </a:p>
          <a:p>
            <a:pPr defTabSz="642915" fontAlgn="base">
              <a:spcBef>
                <a:spcPct val="0"/>
              </a:spcBef>
              <a:spcAft>
                <a:spcPct val="0"/>
              </a:spcAft>
              <a:buSzPct val="103000"/>
              <a:buFont typeface="Hoefler Text" panose="02030602050506020203" pitchFamily="18" charset="77"/>
              <a:buChar char="•"/>
            </a:pPr>
            <a:endParaRPr lang="en-US" altLang="en-US" sz="2400" dirty="0">
              <a:ea typeface="MS PGothic" panose="020B0600070205080204" pitchFamily="34" charset="-128"/>
            </a:endParaRPr>
          </a:p>
          <a:p>
            <a:pPr defTabSz="642915" fontAlgn="base">
              <a:spcBef>
                <a:spcPct val="0"/>
              </a:spcBef>
              <a:spcAft>
                <a:spcPct val="0"/>
              </a:spcAft>
              <a:buSzPct val="103000"/>
              <a:buFont typeface="Hoefler Text" panose="02030602050506020203" pitchFamily="18" charset="77"/>
              <a:buChar char="•"/>
            </a:pPr>
            <a:r>
              <a:rPr lang="en-US" altLang="en-US" sz="2400" dirty="0">
                <a:ea typeface="MS PGothic" panose="020B0600070205080204" pitchFamily="34" charset="-128"/>
              </a:rPr>
              <a:t>Too adaptable? </a:t>
            </a:r>
          </a:p>
          <a:p>
            <a:pPr marL="0" indent="0" defTabSz="642915" fontAlgn="base">
              <a:spcBef>
                <a:spcPct val="0"/>
              </a:spcBef>
              <a:spcAft>
                <a:spcPct val="0"/>
              </a:spcAft>
              <a:buSzPct val="103000"/>
              <a:buNone/>
            </a:pPr>
            <a:endParaRPr lang="en-US" altLang="en-US" sz="2400" dirty="0">
              <a:ea typeface="MS PGothic" panose="020B0600070205080204" pitchFamily="34" charset="-128"/>
            </a:endParaRPr>
          </a:p>
          <a:p>
            <a:pPr defTabSz="642915" fontAlgn="base">
              <a:spcBef>
                <a:spcPct val="0"/>
              </a:spcBef>
              <a:spcAft>
                <a:spcPct val="0"/>
              </a:spcAft>
              <a:buSzPct val="103000"/>
              <a:buFont typeface="Hoefler Text" panose="02030602050506020203" pitchFamily="18" charset="77"/>
              <a:buChar char="•"/>
            </a:pPr>
            <a:r>
              <a:rPr lang="en-US" altLang="en-US" sz="2400" dirty="0">
                <a:ea typeface="MS PGothic" panose="020B0600070205080204" pitchFamily="34" charset="-128"/>
              </a:rPr>
              <a:t>Restlessness, rootlessness</a:t>
            </a:r>
          </a:p>
          <a:p>
            <a:pPr defTabSz="642915" fontAlgn="base">
              <a:spcBef>
                <a:spcPct val="0"/>
              </a:spcBef>
              <a:spcAft>
                <a:spcPct val="0"/>
              </a:spcAft>
              <a:buSzPct val="103000"/>
              <a:buFont typeface="Hoefler Text" panose="02030602050506020203" pitchFamily="18" charset="77"/>
              <a:buChar char="•"/>
            </a:pPr>
            <a:endParaRPr lang="en-US" altLang="en-US" sz="2400" dirty="0">
              <a:ea typeface="MS PGothic" panose="020B0600070205080204" pitchFamily="34" charset="-128"/>
            </a:endParaRPr>
          </a:p>
          <a:p>
            <a:pPr defTabSz="642915" fontAlgn="base">
              <a:spcBef>
                <a:spcPct val="0"/>
              </a:spcBef>
              <a:spcAft>
                <a:spcPct val="0"/>
              </a:spcAft>
              <a:buSzPct val="103000"/>
              <a:buFont typeface="Hoefler Text" panose="02030602050506020203" pitchFamily="18" charset="77"/>
              <a:buChar char="•"/>
            </a:pPr>
            <a:r>
              <a:rPr lang="en-US" altLang="en-US" sz="2400" dirty="0">
                <a:ea typeface="MS PGothic" panose="020B0600070205080204" pitchFamily="34" charset="-128"/>
              </a:rPr>
              <a:t>Fear of losing, pain of leaving</a:t>
            </a:r>
            <a:r>
              <a:rPr lang="en-US" altLang="en-US" sz="2400" i="1" dirty="0">
                <a:ea typeface="MS PGothic" panose="020B0600070205080204" pitchFamily="34" charset="-128"/>
              </a:rPr>
              <a:t>; </a:t>
            </a:r>
            <a:r>
              <a:rPr lang="en-US" altLang="en-US" sz="2400" dirty="0">
                <a:solidFill>
                  <a:srgbClr val="C00000"/>
                </a:solidFill>
                <a:ea typeface="MS PGothic" panose="020B0600070205080204" pitchFamily="34" charset="-128"/>
              </a:rPr>
              <a:t>Unresolved grief</a:t>
            </a:r>
          </a:p>
          <a:p>
            <a:pPr defTabSz="642915" fontAlgn="base">
              <a:spcBef>
                <a:spcPct val="0"/>
              </a:spcBef>
              <a:spcAft>
                <a:spcPct val="0"/>
              </a:spcAft>
              <a:buSzPct val="103000"/>
              <a:buFont typeface="Hoefler Text" panose="02030602050506020203" pitchFamily="18" charset="77"/>
              <a:buChar char="•"/>
            </a:pPr>
            <a:endParaRPr lang="en-US" altLang="en-US" sz="2400" dirty="0">
              <a:ea typeface="MS PGothic" panose="020B0600070205080204" pitchFamily="34" charset="-128"/>
            </a:endParaRPr>
          </a:p>
          <a:p>
            <a:pPr defTabSz="642915" fontAlgn="base">
              <a:spcBef>
                <a:spcPct val="0"/>
              </a:spcBef>
              <a:spcAft>
                <a:spcPct val="0"/>
              </a:spcAft>
              <a:buSzPct val="103000"/>
              <a:buFont typeface="Hoefler Text" panose="02030602050506020203" pitchFamily="18" charset="77"/>
              <a:buChar char="•"/>
            </a:pPr>
            <a:r>
              <a:rPr lang="en-US" altLang="en-US" sz="2400" dirty="0">
                <a:ea typeface="MS PGothic" panose="020B0600070205080204" pitchFamily="34" charset="-128"/>
              </a:rPr>
              <a:t>“Privileged?</a:t>
            </a:r>
            <a:r>
              <a:rPr lang="en-US" altLang="en-US" sz="1800" dirty="0">
                <a:ea typeface="MS PGothic" panose="020B0600070205080204" pitchFamily="34" charset="-128"/>
              </a:rPr>
              <a:t>” </a:t>
            </a:r>
          </a:p>
          <a:p>
            <a:pPr defTabSz="642915" fontAlgn="base">
              <a:spcBef>
                <a:spcPct val="0"/>
              </a:spcBef>
              <a:spcAft>
                <a:spcPct val="0"/>
              </a:spcAft>
              <a:buSzPct val="103000"/>
              <a:buFont typeface="Hoefler Text" panose="02030602050506020203" pitchFamily="18" charset="77"/>
              <a:buChar char="•"/>
            </a:pPr>
            <a:endParaRPr lang="en-US" altLang="en-US" sz="1800" dirty="0">
              <a:ea typeface="MS PGothic" panose="020B0600070205080204" pitchFamily="34" charset="-128"/>
            </a:endParaRPr>
          </a:p>
          <a:p>
            <a:pPr defTabSz="642915" fontAlgn="base">
              <a:spcBef>
                <a:spcPct val="0"/>
              </a:spcBef>
              <a:spcAft>
                <a:spcPct val="0"/>
              </a:spcAft>
              <a:buSzPct val="103000"/>
              <a:buFont typeface="Hoefler Text" panose="02030602050506020203" pitchFamily="18" charset="77"/>
              <a:buChar char="•"/>
            </a:pPr>
            <a:r>
              <a:rPr lang="en-US" altLang="en-US" sz="2400" dirty="0">
                <a:ea typeface="MS PGothic" panose="020B0600070205080204" pitchFamily="34" charset="-128"/>
              </a:rPr>
              <a:t>No language to articulate their losses…</a:t>
            </a:r>
          </a:p>
          <a:p>
            <a:pPr defTabSz="642915" fontAlgn="base">
              <a:spcBef>
                <a:spcPct val="0"/>
              </a:spcBef>
              <a:spcAft>
                <a:spcPct val="0"/>
              </a:spcAft>
              <a:buSzPct val="103000"/>
              <a:buFont typeface="Hoefler Text" panose="02030602050506020203" pitchFamily="18" charset="77"/>
              <a:buChar char="•"/>
            </a:pPr>
            <a:r>
              <a:rPr lang="en-US" altLang="en-US" sz="2400" dirty="0">
                <a:ea typeface="MS PGothic" panose="020B0600070205080204" pitchFamily="34" charset="-128"/>
              </a:rPr>
              <a:t>‘Hidden losses’</a:t>
            </a:r>
          </a:p>
        </p:txBody>
      </p:sp>
      <p:pic>
        <p:nvPicPr>
          <p:cNvPr id="8" name="Picture 7">
            <a:extLst>
              <a:ext uri="{FF2B5EF4-FFF2-40B4-BE49-F238E27FC236}">
                <a16:creationId xmlns:a16="http://schemas.microsoft.com/office/drawing/2014/main" id="{FCBF2F6F-6015-5B45-AFC4-BD8CE3976942}"/>
              </a:ext>
            </a:extLst>
          </p:cNvPr>
          <p:cNvPicPr>
            <a:picLocks noChangeAspect="1"/>
          </p:cNvPicPr>
          <p:nvPr/>
        </p:nvPicPr>
        <p:blipFill>
          <a:blip r:embed="rId2"/>
          <a:stretch>
            <a:fillRect/>
          </a:stretch>
        </p:blipFill>
        <p:spPr>
          <a:xfrm>
            <a:off x="7631720" y="28820"/>
            <a:ext cx="4419603" cy="27432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93672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2"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2"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2" nodeType="click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1"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1" nodeType="clickEffect">
                                  <p:stCondLst>
                                    <p:cond delay="0"/>
                                  </p:stCondLst>
                                  <p:childTnLst>
                                    <p:set>
                                      <p:cBhvr>
                                        <p:cTn id="3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2" nodeType="clickEffect">
                                  <p:stCondLst>
                                    <p:cond delay="0"/>
                                  </p:stCondLst>
                                  <p:childTnLst>
                                    <p:set>
                                      <p:cBhvr>
                                        <p:cTn id="38"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1" nodeType="clickEffect">
                                  <p:stCondLst>
                                    <p:cond delay="0"/>
                                  </p:stCondLst>
                                  <p:childTnLst>
                                    <p:set>
                                      <p:cBhvr>
                                        <p:cTn id="4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2" nodeType="clickEffect">
                                  <p:stCondLst>
                                    <p:cond delay="0"/>
                                  </p:stCondLst>
                                  <p:childTnLst>
                                    <p:set>
                                      <p:cBhvr>
                                        <p:cTn id="46"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1" nodeType="clickEffect">
                                  <p:stCondLst>
                                    <p:cond delay="0"/>
                                  </p:stCondLst>
                                  <p:childTnLst>
                                    <p:set>
                                      <p:cBhvr>
                                        <p:cTn id="50"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2" nodeType="clickEffect">
                                  <p:stCondLst>
                                    <p:cond delay="0"/>
                                  </p:stCondLst>
                                  <p:childTnLst>
                                    <p:set>
                                      <p:cBhvr>
                                        <p:cTn id="54" dur="1" fill="hold">
                                          <p:stCondLst>
                                            <p:cond delay="0"/>
                                          </p:stCondLst>
                                        </p:cTn>
                                        <p:tgtEl>
                                          <p:spTgt spid="5">
                                            <p:txEl>
                                              <p:pRg st="14" end="14"/>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1" nodeType="clickEffect">
                                  <p:stCondLst>
                                    <p:cond delay="0"/>
                                  </p:stCondLst>
                                  <p:childTnLst>
                                    <p:set>
                                      <p:cBhvr>
                                        <p:cTn id="58"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1" nodeType="clickEffect">
                                  <p:stCondLst>
                                    <p:cond delay="0"/>
                                  </p:stCondLst>
                                  <p:childTnLst>
                                    <p:set>
                                      <p:cBhvr>
                                        <p:cTn id="62"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1" nodeType="clickEffect">
                                  <p:stCondLst>
                                    <p:cond delay="0"/>
                                  </p:stCondLst>
                                  <p:childTnLst>
                                    <p:set>
                                      <p:cBhvr>
                                        <p:cTn id="66"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2" nodeType="clickEffect">
                                  <p:stCondLst>
                                    <p:cond delay="0"/>
                                  </p:stCondLst>
                                  <p:childTnLst>
                                    <p:set>
                                      <p:cBhvr>
                                        <p:cTn id="70" dur="1" fill="hold">
                                          <p:stCondLst>
                                            <p:cond delay="0"/>
                                          </p:stCondLst>
                                        </p:cTn>
                                        <p:tgtEl>
                                          <p:spTgt spid="5">
                                            <p:txEl>
                                              <p:pRg st="16" end="16"/>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2" nodeType="clickEffect">
                                  <p:stCondLst>
                                    <p:cond delay="0"/>
                                  </p:stCondLst>
                                  <p:childTnLst>
                                    <p:set>
                                      <p:cBhvr>
                                        <p:cTn id="74" dur="1" fill="hold">
                                          <p:stCondLst>
                                            <p:cond delay="0"/>
                                          </p:stCondLst>
                                        </p:cTn>
                                        <p:tgtEl>
                                          <p:spTgt spid="5">
                                            <p:txEl>
                                              <p:pRg st="17" end="17"/>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1" uiExpand="1" build="p"/>
      <p:bldP spid="5" grpId="2"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99449-BDA1-46EA-B62C-4271B9F14D96}"/>
              </a:ext>
            </a:extLst>
          </p:cNvPr>
          <p:cNvSpPr>
            <a:spLocks noGrp="1"/>
          </p:cNvSpPr>
          <p:nvPr>
            <p:ph type="title"/>
          </p:nvPr>
        </p:nvSpPr>
        <p:spPr>
          <a:xfrm>
            <a:off x="441851" y="146047"/>
            <a:ext cx="8610600" cy="1293028"/>
          </a:xfrm>
        </p:spPr>
        <p:txBody>
          <a:bodyPr/>
          <a:lstStyle/>
          <a:p>
            <a:r>
              <a:rPr lang="en-US" dirty="0">
                <a:latin typeface="Papyrus" panose="020B0602040200020303" pitchFamily="34" charset="77"/>
              </a:rPr>
              <a:t>Literature Background</a:t>
            </a:r>
            <a:endParaRPr lang="en-SG" dirty="0">
              <a:latin typeface="Papyrus" panose="020B0602040200020303" pitchFamily="34" charset="77"/>
            </a:endParaRPr>
          </a:p>
        </p:txBody>
      </p:sp>
      <p:sp>
        <p:nvSpPr>
          <p:cNvPr id="3" name="Rectangle 2">
            <a:extLst>
              <a:ext uri="{FF2B5EF4-FFF2-40B4-BE49-F238E27FC236}">
                <a16:creationId xmlns:a16="http://schemas.microsoft.com/office/drawing/2014/main" id="{3D407882-F535-4E07-9988-2075931A13C8}"/>
              </a:ext>
            </a:extLst>
          </p:cNvPr>
          <p:cNvSpPr/>
          <p:nvPr/>
        </p:nvSpPr>
        <p:spPr>
          <a:xfrm>
            <a:off x="441851" y="1810142"/>
            <a:ext cx="3101334" cy="1138773"/>
          </a:xfrm>
          <a:prstGeom prst="rect">
            <a:avLst/>
          </a:prstGeom>
        </p:spPr>
        <p:txBody>
          <a:bodyPr wrap="square">
            <a:spAutoFit/>
          </a:bodyPr>
          <a:lstStyle/>
          <a:p>
            <a:r>
              <a:rPr lang="en-US" sz="2400" b="1" dirty="0">
                <a:solidFill>
                  <a:srgbClr val="00B0F0"/>
                </a:solidFill>
              </a:rPr>
              <a:t>Social Disconnectedness</a:t>
            </a:r>
          </a:p>
          <a:p>
            <a:r>
              <a:rPr lang="en-US" sz="2000" dirty="0">
                <a:solidFill>
                  <a:srgbClr val="00B0F0"/>
                </a:solidFill>
              </a:rPr>
              <a:t>(social connectedness)</a:t>
            </a:r>
            <a:endParaRPr lang="en-SG" sz="2400" dirty="0">
              <a:solidFill>
                <a:srgbClr val="00B0F0"/>
              </a:solidFill>
            </a:endParaRPr>
          </a:p>
        </p:txBody>
      </p:sp>
      <p:sp>
        <p:nvSpPr>
          <p:cNvPr id="4" name="Rectangle 3">
            <a:extLst>
              <a:ext uri="{FF2B5EF4-FFF2-40B4-BE49-F238E27FC236}">
                <a16:creationId xmlns:a16="http://schemas.microsoft.com/office/drawing/2014/main" id="{70BBA842-EFF2-448D-9426-F0BC24DAEB74}"/>
              </a:ext>
            </a:extLst>
          </p:cNvPr>
          <p:cNvSpPr/>
          <p:nvPr/>
        </p:nvSpPr>
        <p:spPr>
          <a:xfrm>
            <a:off x="3742659" y="1439075"/>
            <a:ext cx="7744245" cy="2246769"/>
          </a:xfrm>
          <a:prstGeom prst="rect">
            <a:avLst/>
          </a:prstGeom>
          <a:ln>
            <a:solidFill>
              <a:schemeClr val="tx1"/>
            </a:solidFill>
          </a:ln>
        </p:spPr>
        <p:txBody>
          <a:bodyPr wrap="square">
            <a:spAutoFit/>
          </a:bodyPr>
          <a:lstStyle/>
          <a:p>
            <a:r>
              <a:rPr lang="en-US" sz="2000" dirty="0">
                <a:latin typeface="Gill Sans"/>
                <a:ea typeface="MS Mincho" panose="02020609040205080304" pitchFamily="49" charset="-128"/>
              </a:rPr>
              <a:t>As part of their coping mechanism, they form </a:t>
            </a:r>
            <a:r>
              <a:rPr lang="en-US" sz="2000" b="1" dirty="0">
                <a:solidFill>
                  <a:srgbClr val="FFFF00"/>
                </a:solidFill>
                <a:latin typeface="Gill Sans"/>
                <a:ea typeface="MS Mincho" panose="02020609040205080304" pitchFamily="49" charset="-128"/>
              </a:rPr>
              <a:t>functionally-connected friendships</a:t>
            </a:r>
            <a:r>
              <a:rPr lang="en-US" sz="2000" dirty="0">
                <a:solidFill>
                  <a:srgbClr val="FFFF00"/>
                </a:solidFill>
                <a:latin typeface="Gill Sans"/>
                <a:ea typeface="MS Mincho" panose="02020609040205080304" pitchFamily="49" charset="-128"/>
              </a:rPr>
              <a:t> rather than </a:t>
            </a:r>
            <a:r>
              <a:rPr lang="en-US" sz="2000" b="1" dirty="0">
                <a:solidFill>
                  <a:srgbClr val="FFFF00"/>
                </a:solidFill>
                <a:latin typeface="Gill Sans"/>
                <a:ea typeface="MS Mincho" panose="02020609040205080304" pitchFamily="49" charset="-128"/>
              </a:rPr>
              <a:t>emotionally-connected ones</a:t>
            </a:r>
            <a:r>
              <a:rPr lang="en-US" sz="2000" b="1" dirty="0">
                <a:solidFill>
                  <a:schemeClr val="accent3"/>
                </a:solidFill>
                <a:latin typeface="Gill Sans"/>
                <a:ea typeface="MS Mincho" panose="02020609040205080304" pitchFamily="49" charset="-128"/>
              </a:rPr>
              <a:t> </a:t>
            </a:r>
            <a:r>
              <a:rPr lang="en-US" sz="2000" dirty="0">
                <a:latin typeface="Gill Sans"/>
                <a:ea typeface="MS Mincho" panose="02020609040205080304" pitchFamily="49" charset="-128"/>
              </a:rPr>
              <a:t>(Choi, 2013). </a:t>
            </a:r>
          </a:p>
          <a:p>
            <a:endParaRPr lang="en-US" sz="2000" dirty="0">
              <a:latin typeface="Gill Sans"/>
              <a:ea typeface="MS Mincho" panose="02020609040205080304" pitchFamily="49" charset="-128"/>
            </a:endParaRPr>
          </a:p>
          <a:p>
            <a:r>
              <a:rPr lang="en-US" sz="2000" dirty="0">
                <a:latin typeface="Gill Sans"/>
              </a:rPr>
              <a:t>Some may try to </a:t>
            </a:r>
            <a:r>
              <a:rPr lang="en-US" sz="2000" b="1" dirty="0">
                <a:latin typeface="Gill Sans"/>
              </a:rPr>
              <a:t>mask their differences or remain silent about their past cross-national experiences</a:t>
            </a:r>
            <a:r>
              <a:rPr lang="en-US" sz="2000" dirty="0">
                <a:latin typeface="Gill Sans"/>
              </a:rPr>
              <a:t>, </a:t>
            </a:r>
            <a:r>
              <a:rPr lang="en-US" sz="2000" b="1" dirty="0">
                <a:solidFill>
                  <a:srgbClr val="FFFF00"/>
                </a:solidFill>
                <a:latin typeface="Gill Sans"/>
              </a:rPr>
              <a:t>to fit in </a:t>
            </a:r>
            <a:r>
              <a:rPr lang="en-US" sz="2000" dirty="0">
                <a:latin typeface="Gill Sans"/>
              </a:rPr>
              <a:t>(Gillies, 1998). </a:t>
            </a:r>
            <a:endParaRPr lang="en-SG" sz="2000" dirty="0">
              <a:latin typeface="Gill Sans"/>
            </a:endParaRPr>
          </a:p>
        </p:txBody>
      </p:sp>
      <p:sp>
        <p:nvSpPr>
          <p:cNvPr id="5" name="Rectangle 4">
            <a:extLst>
              <a:ext uri="{FF2B5EF4-FFF2-40B4-BE49-F238E27FC236}">
                <a16:creationId xmlns:a16="http://schemas.microsoft.com/office/drawing/2014/main" id="{D1A1A117-4BEF-47AF-B414-17AC480A34D3}"/>
              </a:ext>
            </a:extLst>
          </p:cNvPr>
          <p:cNvSpPr/>
          <p:nvPr/>
        </p:nvSpPr>
        <p:spPr>
          <a:xfrm>
            <a:off x="3742659" y="4146781"/>
            <a:ext cx="7744245" cy="2246769"/>
          </a:xfrm>
          <a:prstGeom prst="rect">
            <a:avLst/>
          </a:prstGeom>
          <a:ln>
            <a:solidFill>
              <a:schemeClr val="tx1"/>
            </a:solidFill>
          </a:ln>
        </p:spPr>
        <p:txBody>
          <a:bodyPr wrap="square">
            <a:spAutoFit/>
          </a:bodyPr>
          <a:lstStyle/>
          <a:p>
            <a:pPr lvl="0"/>
            <a:r>
              <a:rPr lang="en-US" sz="2000" b="1" dirty="0"/>
              <a:t>Facing multiple moves filled with grief and losses</a:t>
            </a:r>
            <a:r>
              <a:rPr lang="en-US" sz="2000" dirty="0"/>
              <a:t>, their sense of meaning and purpose in life are also </a:t>
            </a:r>
            <a:r>
              <a:rPr lang="en-US" sz="2000" b="1" dirty="0">
                <a:solidFill>
                  <a:srgbClr val="FFFF00"/>
                </a:solidFill>
              </a:rPr>
              <a:t>being challenged by a multiplicity of worldviews </a:t>
            </a:r>
            <a:r>
              <a:rPr lang="en-US" sz="2000" dirty="0"/>
              <a:t>(Pollock et al., 2017)</a:t>
            </a:r>
            <a:r>
              <a:rPr lang="en-US" sz="2000" b="1" dirty="0"/>
              <a:t> </a:t>
            </a:r>
          </a:p>
          <a:p>
            <a:pPr lvl="0"/>
            <a:endParaRPr lang="en-US" sz="2000" b="1" dirty="0"/>
          </a:p>
          <a:p>
            <a:r>
              <a:rPr lang="en-US" sz="2000" b="1" dirty="0"/>
              <a:t>Constantly bombarded by exposure to varied and contrasting world views</a:t>
            </a:r>
            <a:r>
              <a:rPr lang="en-US" sz="2000" dirty="0"/>
              <a:t> on relationships, issues of safety and trust, or existential questions such as the meaning of life. </a:t>
            </a:r>
            <a:endParaRPr lang="en-US" sz="2000" b="1" dirty="0"/>
          </a:p>
        </p:txBody>
      </p:sp>
      <p:sp>
        <p:nvSpPr>
          <p:cNvPr id="6" name="Rectangle 5">
            <a:extLst>
              <a:ext uri="{FF2B5EF4-FFF2-40B4-BE49-F238E27FC236}">
                <a16:creationId xmlns:a16="http://schemas.microsoft.com/office/drawing/2014/main" id="{17C8DB25-BCC8-499B-81F8-2342C489406F}"/>
              </a:ext>
            </a:extLst>
          </p:cNvPr>
          <p:cNvSpPr/>
          <p:nvPr/>
        </p:nvSpPr>
        <p:spPr>
          <a:xfrm>
            <a:off x="441851" y="4365975"/>
            <a:ext cx="2941614" cy="1200329"/>
          </a:xfrm>
          <a:prstGeom prst="rect">
            <a:avLst/>
          </a:prstGeom>
        </p:spPr>
        <p:txBody>
          <a:bodyPr wrap="square">
            <a:spAutoFit/>
          </a:bodyPr>
          <a:lstStyle/>
          <a:p>
            <a:r>
              <a:rPr lang="en-US" sz="2400" b="1" dirty="0">
                <a:solidFill>
                  <a:srgbClr val="00B0F0"/>
                </a:solidFill>
              </a:rPr>
              <a:t>Sense of Meaning and multiplicity of worldviews</a:t>
            </a:r>
          </a:p>
        </p:txBody>
      </p:sp>
    </p:spTree>
    <p:extLst>
      <p:ext uri="{BB962C8B-B14F-4D97-AF65-F5344CB8AC3E}">
        <p14:creationId xmlns:p14="http://schemas.microsoft.com/office/powerpoint/2010/main" val="2218184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3417AA6-8088-41A8-A1C2-DB9609BA59DB}"/>
              </a:ext>
            </a:extLst>
          </p:cNvPr>
          <p:cNvSpPr/>
          <p:nvPr/>
        </p:nvSpPr>
        <p:spPr>
          <a:xfrm>
            <a:off x="475136" y="1372774"/>
            <a:ext cx="2991171" cy="1938992"/>
          </a:xfrm>
          <a:prstGeom prst="rect">
            <a:avLst/>
          </a:prstGeom>
        </p:spPr>
        <p:txBody>
          <a:bodyPr wrap="square">
            <a:spAutoFit/>
          </a:bodyPr>
          <a:lstStyle/>
          <a:p>
            <a:pPr algn="ctr">
              <a:buClr>
                <a:schemeClr val="accent6"/>
              </a:buClr>
            </a:pPr>
            <a:r>
              <a:rPr lang="en-US" sz="2400" b="1" dirty="0">
                <a:solidFill>
                  <a:srgbClr val="00B0F0"/>
                </a:solidFill>
                <a:latin typeface="+mj-lt"/>
                <a:ea typeface="DengXian" panose="02010600030101010101" pitchFamily="2" charset="-122"/>
              </a:rPr>
              <a:t>Misunderstood</a:t>
            </a:r>
          </a:p>
          <a:p>
            <a:pPr algn="ctr">
              <a:buClr>
                <a:schemeClr val="accent6"/>
              </a:buClr>
            </a:pPr>
            <a:r>
              <a:rPr lang="en-US" sz="2400" b="1" dirty="0">
                <a:solidFill>
                  <a:srgbClr val="00B0F0"/>
                </a:solidFill>
                <a:latin typeface="+mj-lt"/>
                <a:ea typeface="DengXian" panose="02010600030101010101" pitchFamily="2" charset="-122"/>
              </a:rPr>
              <a:t>Mis-fit</a:t>
            </a:r>
          </a:p>
          <a:p>
            <a:pPr algn="ctr">
              <a:buClr>
                <a:schemeClr val="accent6"/>
              </a:buClr>
            </a:pPr>
            <a:r>
              <a:rPr lang="en-US" sz="2400" b="1" dirty="0">
                <a:solidFill>
                  <a:srgbClr val="00B0F0"/>
                </a:solidFill>
                <a:latin typeface="+mj-lt"/>
                <a:ea typeface="DengXian" panose="02010600030101010101" pitchFamily="2" charset="-122"/>
              </a:rPr>
              <a:t>Identity crisis</a:t>
            </a:r>
          </a:p>
          <a:p>
            <a:pPr algn="ctr">
              <a:buClr>
                <a:schemeClr val="accent6"/>
              </a:buClr>
            </a:pPr>
            <a:r>
              <a:rPr lang="en-US" sz="2400" b="1" dirty="0">
                <a:solidFill>
                  <a:srgbClr val="00B0F0"/>
                </a:solidFill>
                <a:latin typeface="+mj-lt"/>
                <a:ea typeface="DengXian" panose="02010600030101010101" pitchFamily="2" charset="-122"/>
              </a:rPr>
              <a:t>Cultural homelessness</a:t>
            </a:r>
          </a:p>
          <a:p>
            <a:pPr lvl="4" algn="ctr"/>
            <a:endParaRPr lang="en-SG" sz="2400" dirty="0">
              <a:latin typeface="+mj-lt"/>
            </a:endParaRPr>
          </a:p>
        </p:txBody>
      </p:sp>
      <p:sp>
        <p:nvSpPr>
          <p:cNvPr id="4" name="Title 1">
            <a:extLst>
              <a:ext uri="{FF2B5EF4-FFF2-40B4-BE49-F238E27FC236}">
                <a16:creationId xmlns:a16="http://schemas.microsoft.com/office/drawing/2014/main" id="{ACE47FF4-D560-4474-8CDD-E90FFB8AE846}"/>
              </a:ext>
            </a:extLst>
          </p:cNvPr>
          <p:cNvSpPr>
            <a:spLocks noGrp="1"/>
          </p:cNvSpPr>
          <p:nvPr>
            <p:ph type="title"/>
          </p:nvPr>
        </p:nvSpPr>
        <p:spPr>
          <a:xfrm>
            <a:off x="592453" y="149780"/>
            <a:ext cx="8610600" cy="1293812"/>
          </a:xfrm>
        </p:spPr>
        <p:txBody>
          <a:bodyPr/>
          <a:lstStyle/>
          <a:p>
            <a:r>
              <a:rPr lang="en-US" dirty="0">
                <a:latin typeface="Papyrus" panose="020B0602040200020303" pitchFamily="34" charset="77"/>
              </a:rPr>
              <a:t>Literature Background</a:t>
            </a:r>
            <a:endParaRPr lang="en-SG" dirty="0">
              <a:latin typeface="Papyrus" panose="020B0602040200020303" pitchFamily="34" charset="77"/>
            </a:endParaRPr>
          </a:p>
        </p:txBody>
      </p:sp>
      <p:sp>
        <p:nvSpPr>
          <p:cNvPr id="5" name="Rectangle 4">
            <a:extLst>
              <a:ext uri="{FF2B5EF4-FFF2-40B4-BE49-F238E27FC236}">
                <a16:creationId xmlns:a16="http://schemas.microsoft.com/office/drawing/2014/main" id="{DAE9310E-CD09-4C4B-BBD9-DE6082C2A184}"/>
              </a:ext>
            </a:extLst>
          </p:cNvPr>
          <p:cNvSpPr/>
          <p:nvPr/>
        </p:nvSpPr>
        <p:spPr>
          <a:xfrm>
            <a:off x="3715706" y="4426342"/>
            <a:ext cx="7988614" cy="2000548"/>
          </a:xfrm>
          <a:prstGeom prst="rect">
            <a:avLst/>
          </a:prstGeom>
          <a:ln>
            <a:solidFill>
              <a:schemeClr val="tx1"/>
            </a:solidFill>
          </a:ln>
        </p:spPr>
        <p:txBody>
          <a:bodyPr wrap="square">
            <a:spAutoFit/>
          </a:bodyPr>
          <a:lstStyle/>
          <a:p>
            <a:r>
              <a:rPr lang="en-US" sz="2400" dirty="0">
                <a:solidFill>
                  <a:srgbClr val="FFFF00"/>
                </a:solidFill>
                <a:latin typeface="Gill Sans"/>
                <a:ea typeface="DengXian" panose="02010600030101010101" pitchFamily="2" charset="-122"/>
              </a:rPr>
              <a:t>Constantly striving to fit in </a:t>
            </a:r>
            <a:r>
              <a:rPr lang="en-US" sz="2400" b="1" dirty="0">
                <a:solidFill>
                  <a:srgbClr val="00B0F0"/>
                </a:solidFill>
                <a:latin typeface="Gill Sans"/>
                <a:ea typeface="DengXian" panose="02010600030101010101" pitchFamily="2" charset="-122"/>
              </a:rPr>
              <a:t>yet not </a:t>
            </a:r>
            <a:r>
              <a:rPr lang="en-US" sz="2400" dirty="0">
                <a:latin typeface="Gill Sans"/>
                <a:ea typeface="DengXian" panose="02010600030101010101" pitchFamily="2" charset="-122"/>
              </a:rPr>
              <a:t>being able to </a:t>
            </a:r>
            <a:r>
              <a:rPr lang="en-US" sz="2400" b="1" dirty="0">
                <a:solidFill>
                  <a:srgbClr val="00B0F0"/>
                </a:solidFill>
                <a:latin typeface="Gill Sans"/>
                <a:ea typeface="DengXian" panose="02010600030101010101" pitchFamily="2" charset="-122"/>
              </a:rPr>
              <a:t>fully fit in</a:t>
            </a:r>
            <a:r>
              <a:rPr lang="en-US" sz="2400" dirty="0">
                <a:latin typeface="Gill Sans"/>
                <a:ea typeface="DengXian" panose="02010600030101010101" pitchFamily="2" charset="-122"/>
              </a:rPr>
              <a:t>. </a:t>
            </a:r>
            <a:r>
              <a:rPr lang="en-US" dirty="0">
                <a:latin typeface="Gill Sans"/>
                <a:ea typeface="DengXian" panose="02010600030101010101" pitchFamily="2" charset="-122"/>
              </a:rPr>
              <a:t>(Almost Perfect Scale; </a:t>
            </a:r>
            <a:r>
              <a:rPr lang="en-US" dirty="0">
                <a:latin typeface="Gill Sans"/>
              </a:rPr>
              <a:t>(Slaney, Mobley, </a:t>
            </a:r>
            <a:r>
              <a:rPr lang="en-US" dirty="0" err="1">
                <a:latin typeface="Gill Sans"/>
              </a:rPr>
              <a:t>Trippi</a:t>
            </a:r>
            <a:r>
              <a:rPr lang="en-US" dirty="0">
                <a:latin typeface="Gill Sans"/>
              </a:rPr>
              <a:t>, Ashby, &amp; Johnson, 1996</a:t>
            </a:r>
            <a:r>
              <a:rPr lang="en-US" sz="2800" dirty="0">
                <a:latin typeface="Gill Sans"/>
                <a:ea typeface="DengXian" panose="02010600030101010101" pitchFamily="2" charset="-122"/>
              </a:rPr>
              <a:t>)</a:t>
            </a:r>
            <a:endParaRPr lang="en-US" sz="2400" dirty="0">
              <a:latin typeface="Gill Sans"/>
              <a:ea typeface="DengXian" panose="02010600030101010101" pitchFamily="2" charset="-122"/>
            </a:endParaRPr>
          </a:p>
          <a:p>
            <a:r>
              <a:rPr lang="en-US" sz="2400" dirty="0">
                <a:latin typeface="Gill Sans"/>
                <a:ea typeface="DengXian" panose="02010600030101010101" pitchFamily="2" charset="-122"/>
              </a:rPr>
              <a:t>They have high expectations and standards as they are sensitive to what fits and do not fit, however, feel inadequate in meeting them. </a:t>
            </a:r>
            <a:r>
              <a:rPr lang="en-US" dirty="0">
                <a:latin typeface="Gill Sans"/>
                <a:ea typeface="DengXian" panose="02010600030101010101" pitchFamily="2" charset="-122"/>
              </a:rPr>
              <a:t>(Tan, Master’s Thesis, 2019; Wang)</a:t>
            </a:r>
            <a:endParaRPr lang="en-SG" sz="2400" dirty="0">
              <a:latin typeface="Gill Sans"/>
            </a:endParaRPr>
          </a:p>
        </p:txBody>
      </p:sp>
      <p:sp>
        <p:nvSpPr>
          <p:cNvPr id="6" name="Rectangle 5">
            <a:extLst>
              <a:ext uri="{FF2B5EF4-FFF2-40B4-BE49-F238E27FC236}">
                <a16:creationId xmlns:a16="http://schemas.microsoft.com/office/drawing/2014/main" id="{F26D0902-11FB-4AC0-9D5C-897CF775260F}"/>
              </a:ext>
            </a:extLst>
          </p:cNvPr>
          <p:cNvSpPr/>
          <p:nvPr/>
        </p:nvSpPr>
        <p:spPr>
          <a:xfrm>
            <a:off x="3620281" y="1319433"/>
            <a:ext cx="8084039" cy="2246769"/>
          </a:xfrm>
          <a:prstGeom prst="rect">
            <a:avLst/>
          </a:prstGeom>
          <a:ln>
            <a:solidFill>
              <a:schemeClr val="tx1"/>
            </a:solidFill>
          </a:ln>
        </p:spPr>
        <p:txBody>
          <a:bodyPr wrap="square">
            <a:spAutoFit/>
          </a:bodyPr>
          <a:lstStyle/>
          <a:p>
            <a:pPr lvl="1">
              <a:buClr>
                <a:schemeClr val="accent6"/>
              </a:buClr>
            </a:pPr>
            <a:r>
              <a:rPr lang="en-US" sz="2000" dirty="0">
                <a:latin typeface="Gill Sans"/>
                <a:ea typeface="DengXian" panose="02010600030101010101" pitchFamily="2" charset="-122"/>
              </a:rPr>
              <a:t>With re-entry, lack of knowledge of home culture</a:t>
            </a:r>
            <a:r>
              <a:rPr lang="en-US" sz="2000" b="1" dirty="0">
                <a:latin typeface="Gill Sans"/>
                <a:ea typeface="DengXian" panose="02010600030101010101" pitchFamily="2" charset="-122"/>
              </a:rPr>
              <a:t>,</a:t>
            </a:r>
            <a:r>
              <a:rPr lang="en-US" sz="2000" b="1" dirty="0">
                <a:solidFill>
                  <a:srgbClr val="00B0F0"/>
                </a:solidFill>
                <a:latin typeface="Gill Sans"/>
                <a:ea typeface="DengXian" panose="02010600030101010101" pitchFamily="2" charset="-122"/>
              </a:rPr>
              <a:t> different preferences </a:t>
            </a:r>
            <a:r>
              <a:rPr lang="en-US" sz="2000" dirty="0">
                <a:latin typeface="Gill Sans"/>
                <a:ea typeface="DengXian" panose="02010600030101010101" pitchFamily="2" charset="-122"/>
              </a:rPr>
              <a:t>about food, music, hobbies, worldviews. Hence, they may feel </a:t>
            </a:r>
            <a:r>
              <a:rPr lang="en-US" sz="2000" b="1" dirty="0">
                <a:solidFill>
                  <a:srgbClr val="00B0F0"/>
                </a:solidFill>
                <a:latin typeface="Gill Sans"/>
                <a:ea typeface="DengXian" panose="02010600030101010101" pitchFamily="2" charset="-122"/>
              </a:rPr>
              <a:t>isolated, lonely, unaccepted by their peers.</a:t>
            </a:r>
            <a:r>
              <a:rPr lang="en-US" sz="2000" dirty="0">
                <a:latin typeface="Gill Sans"/>
              </a:rPr>
              <a:t> </a:t>
            </a:r>
          </a:p>
          <a:p>
            <a:pPr lvl="1">
              <a:buClr>
                <a:schemeClr val="accent6"/>
              </a:buClr>
            </a:pPr>
            <a:r>
              <a:rPr lang="en-US" sz="2000" dirty="0">
                <a:latin typeface="Gill Sans"/>
              </a:rPr>
              <a:t>(Pollock &amp; Van </a:t>
            </a:r>
            <a:r>
              <a:rPr lang="en-US" sz="2000" dirty="0" err="1">
                <a:latin typeface="Gill Sans"/>
              </a:rPr>
              <a:t>Reken</a:t>
            </a:r>
            <a:r>
              <a:rPr lang="en-US" sz="2000" dirty="0">
                <a:latin typeface="Gill Sans"/>
              </a:rPr>
              <a:t>, 2001; Smith Kearney, 2016)</a:t>
            </a:r>
          </a:p>
          <a:p>
            <a:pPr lvl="1">
              <a:buClr>
                <a:schemeClr val="accent6"/>
              </a:buClr>
            </a:pPr>
            <a:endParaRPr lang="en-US" sz="2000" dirty="0">
              <a:latin typeface="Gill Sans"/>
            </a:endParaRPr>
          </a:p>
          <a:p>
            <a:pPr lvl="1">
              <a:buClr>
                <a:schemeClr val="accent6"/>
              </a:buClr>
            </a:pPr>
            <a:r>
              <a:rPr lang="en-US" sz="2000" dirty="0">
                <a:latin typeface="Gill Sans"/>
              </a:rPr>
              <a:t>Adults have more </a:t>
            </a:r>
            <a:r>
              <a:rPr lang="en-US" sz="2000" b="1" dirty="0">
                <a:solidFill>
                  <a:schemeClr val="accent6"/>
                </a:solidFill>
                <a:latin typeface="Gill Sans"/>
              </a:rPr>
              <a:t>fully formed senses of identity </a:t>
            </a:r>
            <a:r>
              <a:rPr lang="en-US" sz="2000" dirty="0">
                <a:latin typeface="Gill Sans"/>
              </a:rPr>
              <a:t>while children are </a:t>
            </a:r>
            <a:r>
              <a:rPr lang="en-US" sz="2000" b="1" dirty="0">
                <a:solidFill>
                  <a:schemeClr val="accent6"/>
                </a:solidFill>
                <a:latin typeface="Gill Sans"/>
              </a:rPr>
              <a:t>still forming </a:t>
            </a:r>
            <a:r>
              <a:rPr lang="en-US" sz="2000" dirty="0">
                <a:latin typeface="Gill Sans"/>
              </a:rPr>
              <a:t>theirs (Erikson, 1959). </a:t>
            </a:r>
            <a:endParaRPr lang="en-US" sz="2000" dirty="0">
              <a:solidFill>
                <a:srgbClr val="00B0F0"/>
              </a:solidFill>
              <a:latin typeface="Gill Sans"/>
              <a:ea typeface="DengXian" panose="02010600030101010101" pitchFamily="2" charset="-122"/>
            </a:endParaRPr>
          </a:p>
        </p:txBody>
      </p:sp>
      <p:sp>
        <p:nvSpPr>
          <p:cNvPr id="7" name="Rectangle 6">
            <a:extLst>
              <a:ext uri="{FF2B5EF4-FFF2-40B4-BE49-F238E27FC236}">
                <a16:creationId xmlns:a16="http://schemas.microsoft.com/office/drawing/2014/main" id="{EE066E9C-557E-43F7-8387-7E159E93CB55}"/>
              </a:ext>
            </a:extLst>
          </p:cNvPr>
          <p:cNvSpPr/>
          <p:nvPr/>
        </p:nvSpPr>
        <p:spPr>
          <a:xfrm>
            <a:off x="592453" y="4426342"/>
            <a:ext cx="2756538" cy="1815882"/>
          </a:xfrm>
          <a:prstGeom prst="rect">
            <a:avLst/>
          </a:prstGeom>
        </p:spPr>
        <p:txBody>
          <a:bodyPr wrap="square">
            <a:spAutoFit/>
          </a:bodyPr>
          <a:lstStyle/>
          <a:p>
            <a:pPr algn="ctr">
              <a:buClr>
                <a:schemeClr val="accent6"/>
              </a:buClr>
            </a:pPr>
            <a:r>
              <a:rPr lang="en-US" sz="2400" dirty="0">
                <a:solidFill>
                  <a:srgbClr val="00B0F0"/>
                </a:solidFill>
                <a:ea typeface="DengXian" panose="02010600030101010101" pitchFamily="2" charset="-122"/>
              </a:rPr>
              <a:t>Always feeling inadequate or striving to fit in;</a:t>
            </a:r>
          </a:p>
          <a:p>
            <a:pPr algn="ctr">
              <a:buClr>
                <a:schemeClr val="accent6"/>
              </a:buClr>
            </a:pPr>
            <a:r>
              <a:rPr lang="en-US" sz="2000" dirty="0">
                <a:solidFill>
                  <a:srgbClr val="00B0F0"/>
                </a:solidFill>
                <a:ea typeface="DengXian" panose="02010600030101010101" pitchFamily="2" charset="-122"/>
              </a:rPr>
              <a:t>Maladaptive Perfectionists?</a:t>
            </a:r>
          </a:p>
        </p:txBody>
      </p:sp>
    </p:spTree>
    <p:extLst>
      <p:ext uri="{BB962C8B-B14F-4D97-AF65-F5344CB8AC3E}">
        <p14:creationId xmlns:p14="http://schemas.microsoft.com/office/powerpoint/2010/main" val="3448283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E7978-6705-E54C-BDA0-C87F976979A6}"/>
              </a:ext>
            </a:extLst>
          </p:cNvPr>
          <p:cNvSpPr>
            <a:spLocks noGrp="1"/>
          </p:cNvSpPr>
          <p:nvPr>
            <p:ph type="title"/>
          </p:nvPr>
        </p:nvSpPr>
        <p:spPr>
          <a:xfrm>
            <a:off x="345831" y="193747"/>
            <a:ext cx="10515600" cy="1325563"/>
          </a:xfrm>
        </p:spPr>
        <p:txBody>
          <a:bodyPr>
            <a:normAutofit/>
          </a:bodyPr>
          <a:lstStyle/>
          <a:p>
            <a:r>
              <a:rPr lang="en-US" sz="4800" dirty="0">
                <a:latin typeface="Papyrus" panose="020B0602040200020303" pitchFamily="34" charset="77"/>
              </a:rPr>
              <a:t>Overview</a:t>
            </a:r>
          </a:p>
        </p:txBody>
      </p:sp>
      <p:graphicFrame>
        <p:nvGraphicFramePr>
          <p:cNvPr id="4" name="Content Placeholder 3">
            <a:extLst>
              <a:ext uri="{FF2B5EF4-FFF2-40B4-BE49-F238E27FC236}">
                <a16:creationId xmlns:a16="http://schemas.microsoft.com/office/drawing/2014/main" id="{6946B1D9-938C-5440-93BE-C9A2895BDBCB}"/>
              </a:ext>
            </a:extLst>
          </p:cNvPr>
          <p:cNvGraphicFramePr>
            <a:graphicFrameLocks noGrp="1"/>
          </p:cNvGraphicFramePr>
          <p:nvPr>
            <p:ph idx="1"/>
            <p:extLst>
              <p:ext uri="{D42A27DB-BD31-4B8C-83A1-F6EECF244321}">
                <p14:modId xmlns:p14="http://schemas.microsoft.com/office/powerpoint/2010/main" val="1914493008"/>
              </p:ext>
            </p:extLst>
          </p:nvPr>
        </p:nvGraphicFramePr>
        <p:xfrm>
          <a:off x="0" y="1252025"/>
          <a:ext cx="12192000" cy="54723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124691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99449-BDA1-46EA-B62C-4271B9F14D96}"/>
              </a:ext>
            </a:extLst>
          </p:cNvPr>
          <p:cNvSpPr>
            <a:spLocks noGrp="1"/>
          </p:cNvSpPr>
          <p:nvPr>
            <p:ph type="title"/>
          </p:nvPr>
        </p:nvSpPr>
        <p:spPr>
          <a:xfrm>
            <a:off x="441851" y="146047"/>
            <a:ext cx="8610600" cy="1293028"/>
          </a:xfrm>
        </p:spPr>
        <p:txBody>
          <a:bodyPr/>
          <a:lstStyle/>
          <a:p>
            <a:r>
              <a:rPr lang="en-US" dirty="0">
                <a:latin typeface="Papyrus" panose="020B0602040200020303" pitchFamily="34" charset="77"/>
              </a:rPr>
              <a:t>Literature Background</a:t>
            </a:r>
            <a:endParaRPr lang="en-SG" dirty="0">
              <a:latin typeface="Papyrus" panose="020B0602040200020303" pitchFamily="34" charset="77"/>
            </a:endParaRPr>
          </a:p>
        </p:txBody>
      </p:sp>
      <p:sp>
        <p:nvSpPr>
          <p:cNvPr id="3" name="Rectangle 2">
            <a:extLst>
              <a:ext uri="{FF2B5EF4-FFF2-40B4-BE49-F238E27FC236}">
                <a16:creationId xmlns:a16="http://schemas.microsoft.com/office/drawing/2014/main" id="{3D407882-F535-4E07-9988-2075931A13C8}"/>
              </a:ext>
            </a:extLst>
          </p:cNvPr>
          <p:cNvSpPr/>
          <p:nvPr/>
        </p:nvSpPr>
        <p:spPr>
          <a:xfrm>
            <a:off x="361991" y="4146781"/>
            <a:ext cx="3101334" cy="1077218"/>
          </a:xfrm>
          <a:prstGeom prst="rect">
            <a:avLst/>
          </a:prstGeom>
        </p:spPr>
        <p:txBody>
          <a:bodyPr wrap="square">
            <a:spAutoFit/>
          </a:bodyPr>
          <a:lstStyle/>
          <a:p>
            <a:r>
              <a:rPr lang="en-US" sz="2400" b="1" dirty="0">
                <a:solidFill>
                  <a:srgbClr val="00B0F0"/>
                </a:solidFill>
              </a:rPr>
              <a:t>Grief and Loss</a:t>
            </a:r>
          </a:p>
          <a:p>
            <a:r>
              <a:rPr lang="en-US" sz="2000" dirty="0">
                <a:solidFill>
                  <a:srgbClr val="00B0F0"/>
                </a:solidFill>
              </a:rPr>
              <a:t>Unresolved grief and closures</a:t>
            </a:r>
            <a:endParaRPr lang="en-SG" sz="2400" dirty="0">
              <a:solidFill>
                <a:srgbClr val="00B0F0"/>
              </a:solidFill>
            </a:endParaRPr>
          </a:p>
        </p:txBody>
      </p:sp>
      <p:sp>
        <p:nvSpPr>
          <p:cNvPr id="4" name="Rectangle 3">
            <a:extLst>
              <a:ext uri="{FF2B5EF4-FFF2-40B4-BE49-F238E27FC236}">
                <a16:creationId xmlns:a16="http://schemas.microsoft.com/office/drawing/2014/main" id="{70BBA842-EFF2-448D-9426-F0BC24DAEB74}"/>
              </a:ext>
            </a:extLst>
          </p:cNvPr>
          <p:cNvSpPr/>
          <p:nvPr/>
        </p:nvSpPr>
        <p:spPr>
          <a:xfrm>
            <a:off x="3616050" y="1446858"/>
            <a:ext cx="7870854" cy="1938992"/>
          </a:xfrm>
          <a:prstGeom prst="rect">
            <a:avLst/>
          </a:prstGeom>
          <a:ln>
            <a:solidFill>
              <a:schemeClr val="tx1"/>
            </a:solidFill>
          </a:ln>
        </p:spPr>
        <p:txBody>
          <a:bodyPr wrap="square">
            <a:spAutoFit/>
          </a:bodyPr>
          <a:lstStyle/>
          <a:p>
            <a:r>
              <a:rPr lang="en-US" sz="2000" dirty="0">
                <a:latin typeface="Gill Sans MT" panose="020B0502020104020203" pitchFamily="34" charset="77"/>
              </a:rPr>
              <a:t>Past literature has highlighted significant identity and socio-emotional issues faced by TCKs (Cranston, 2017; Davis, et. al., 2010; Davis, Suarez, Crawford, &amp; </a:t>
            </a:r>
            <a:r>
              <a:rPr lang="en-US" sz="2000" dirty="0" err="1">
                <a:latin typeface="Gill Sans MT" panose="020B0502020104020203" pitchFamily="34" charset="77"/>
              </a:rPr>
              <a:t>Rehfuss</a:t>
            </a:r>
            <a:r>
              <a:rPr lang="en-US" sz="2000" dirty="0">
                <a:latin typeface="Gill Sans MT" panose="020B0502020104020203" pitchFamily="34" charset="77"/>
              </a:rPr>
              <a:t>, 2013; Moore &amp; Barker, 2012; Smith, &amp; Kearney; 2016)</a:t>
            </a:r>
          </a:p>
          <a:p>
            <a:r>
              <a:rPr lang="en-US" sz="2000" dirty="0">
                <a:latin typeface="Gill Sans MT" panose="020B0502020104020203" pitchFamily="34" charset="77"/>
              </a:rPr>
              <a:t>.</a:t>
            </a:r>
          </a:p>
          <a:p>
            <a:r>
              <a:rPr lang="en-US" sz="2000" dirty="0">
                <a:latin typeface="Gill Sans MT" panose="020B0502020104020203" pitchFamily="34" charset="77"/>
              </a:rPr>
              <a:t>The issue of encountering grief from losses due to multiple moves significantly affects one’s psychological well-being (</a:t>
            </a:r>
            <a:r>
              <a:rPr lang="en-US" sz="2000" dirty="0" err="1">
                <a:latin typeface="Gill Sans MT" panose="020B0502020104020203" pitchFamily="34" charset="77"/>
              </a:rPr>
              <a:t>Klemens</a:t>
            </a:r>
            <a:r>
              <a:rPr lang="en-US" sz="2000" dirty="0">
                <a:latin typeface="Gill Sans MT" panose="020B0502020104020203" pitchFamily="34" charset="77"/>
              </a:rPr>
              <a:t> &amp; </a:t>
            </a:r>
            <a:r>
              <a:rPr lang="en-US" sz="2000" dirty="0" err="1">
                <a:latin typeface="Gill Sans MT" panose="020B0502020104020203" pitchFamily="34" charset="77"/>
              </a:rPr>
              <a:t>Bikos</a:t>
            </a:r>
            <a:r>
              <a:rPr lang="en-US" sz="2000" dirty="0">
                <a:latin typeface="Gill Sans MT" panose="020B0502020104020203" pitchFamily="34" charset="77"/>
              </a:rPr>
              <a:t>, 2009).</a:t>
            </a:r>
          </a:p>
        </p:txBody>
      </p:sp>
      <p:sp>
        <p:nvSpPr>
          <p:cNvPr id="5" name="Rectangle 4">
            <a:extLst>
              <a:ext uri="{FF2B5EF4-FFF2-40B4-BE49-F238E27FC236}">
                <a16:creationId xmlns:a16="http://schemas.microsoft.com/office/drawing/2014/main" id="{D1A1A117-4BEF-47AF-B414-17AC480A34D3}"/>
              </a:ext>
            </a:extLst>
          </p:cNvPr>
          <p:cNvSpPr/>
          <p:nvPr/>
        </p:nvSpPr>
        <p:spPr>
          <a:xfrm>
            <a:off x="3616050" y="3977504"/>
            <a:ext cx="7989796" cy="2369880"/>
          </a:xfrm>
          <a:prstGeom prst="rect">
            <a:avLst/>
          </a:prstGeom>
          <a:ln>
            <a:solidFill>
              <a:schemeClr val="tx1"/>
            </a:solidFill>
          </a:ln>
        </p:spPr>
        <p:txBody>
          <a:bodyPr wrap="square">
            <a:spAutoFit/>
          </a:bodyPr>
          <a:lstStyle/>
          <a:p>
            <a:pPr lvl="0"/>
            <a:r>
              <a:rPr lang="en-US" sz="2000" dirty="0"/>
              <a:t>The </a:t>
            </a:r>
            <a:r>
              <a:rPr lang="en-US" sz="2000" dirty="0">
                <a:solidFill>
                  <a:srgbClr val="FFFF00"/>
                </a:solidFill>
              </a:rPr>
              <a:t>lack of having good closures </a:t>
            </a:r>
            <a:r>
              <a:rPr lang="en-US" sz="2000" dirty="0"/>
              <a:t>has led to unresolved grief which is compounded for TCKs due to the </a:t>
            </a:r>
            <a:r>
              <a:rPr lang="en-US" sz="2000" dirty="0">
                <a:solidFill>
                  <a:srgbClr val="FFFF00"/>
                </a:solidFill>
              </a:rPr>
              <a:t>multiple occurrences </a:t>
            </a:r>
            <a:r>
              <a:rPr lang="en-US" sz="2000" dirty="0"/>
              <a:t>(Gilbert, 2008; D. Pollock, Van </a:t>
            </a:r>
            <a:r>
              <a:rPr lang="en-US" sz="2000" dirty="0" err="1"/>
              <a:t>Reken</a:t>
            </a:r>
            <a:r>
              <a:rPr lang="en-US" sz="2000" dirty="0"/>
              <a:t>, &amp; M. Pollock, 2017). </a:t>
            </a:r>
          </a:p>
          <a:p>
            <a:pPr lvl="0"/>
            <a:endParaRPr lang="en-US" sz="2000" dirty="0"/>
          </a:p>
          <a:p>
            <a:pPr lvl="0"/>
            <a:r>
              <a:rPr lang="en-US" sz="2000" dirty="0"/>
              <a:t>Hu (2015) described the </a:t>
            </a:r>
            <a:r>
              <a:rPr lang="en-US" sz="2000" b="1" dirty="0"/>
              <a:t>concept of unresolved grief due to the hidden losses in the life of a typical TCK, as the </a:t>
            </a:r>
            <a:r>
              <a:rPr lang="en-US" sz="2000" b="1" dirty="0">
                <a:solidFill>
                  <a:srgbClr val="FFFF00"/>
                </a:solidFill>
              </a:rPr>
              <a:t>most poignant concept </a:t>
            </a:r>
            <a:r>
              <a:rPr lang="en-US" sz="2000" dirty="0"/>
              <a:t>in Pollock and Van </a:t>
            </a:r>
            <a:r>
              <a:rPr lang="en-US" sz="2000" dirty="0" err="1"/>
              <a:t>Reken’s</a:t>
            </a:r>
            <a:r>
              <a:rPr lang="en-US" sz="2000" dirty="0"/>
              <a:t> (2009) book</a:t>
            </a:r>
            <a:r>
              <a:rPr lang="en-US" sz="2400" dirty="0"/>
              <a:t> </a:t>
            </a:r>
          </a:p>
        </p:txBody>
      </p:sp>
      <p:sp>
        <p:nvSpPr>
          <p:cNvPr id="7" name="Rectangle 6">
            <a:extLst>
              <a:ext uri="{FF2B5EF4-FFF2-40B4-BE49-F238E27FC236}">
                <a16:creationId xmlns:a16="http://schemas.microsoft.com/office/drawing/2014/main" id="{F26A3654-61D3-9542-A615-8F324679A9CC}"/>
              </a:ext>
            </a:extLst>
          </p:cNvPr>
          <p:cNvSpPr/>
          <p:nvPr/>
        </p:nvSpPr>
        <p:spPr>
          <a:xfrm>
            <a:off x="282131" y="2097884"/>
            <a:ext cx="3181194" cy="830997"/>
          </a:xfrm>
          <a:prstGeom prst="rect">
            <a:avLst/>
          </a:prstGeom>
        </p:spPr>
        <p:txBody>
          <a:bodyPr wrap="square">
            <a:spAutoFit/>
          </a:bodyPr>
          <a:lstStyle/>
          <a:p>
            <a:r>
              <a:rPr lang="en-US" sz="2400" b="1" dirty="0">
                <a:solidFill>
                  <a:srgbClr val="00B0F0"/>
                </a:solidFill>
              </a:rPr>
              <a:t>Social-emotional issues</a:t>
            </a:r>
          </a:p>
          <a:p>
            <a:endParaRPr lang="en-SG" sz="2400" dirty="0">
              <a:solidFill>
                <a:srgbClr val="00B0F0"/>
              </a:solidFill>
            </a:endParaRPr>
          </a:p>
        </p:txBody>
      </p:sp>
    </p:spTree>
    <p:extLst>
      <p:ext uri="{BB962C8B-B14F-4D97-AF65-F5344CB8AC3E}">
        <p14:creationId xmlns:p14="http://schemas.microsoft.com/office/powerpoint/2010/main" val="4183749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EB55B-71C8-4AD7-BCF7-0802564B5886}"/>
              </a:ext>
            </a:extLst>
          </p:cNvPr>
          <p:cNvSpPr>
            <a:spLocks noGrp="1"/>
          </p:cNvSpPr>
          <p:nvPr>
            <p:ph type="title"/>
          </p:nvPr>
        </p:nvSpPr>
        <p:spPr>
          <a:xfrm>
            <a:off x="475914" y="229597"/>
            <a:ext cx="8903175" cy="1293028"/>
          </a:xfrm>
        </p:spPr>
        <p:txBody>
          <a:bodyPr>
            <a:normAutofit/>
          </a:bodyPr>
          <a:lstStyle/>
          <a:p>
            <a:r>
              <a:rPr lang="en-US" dirty="0">
                <a:latin typeface="Papyrus" panose="020B0602040200020303" pitchFamily="34" charset="77"/>
              </a:rPr>
              <a:t>Literature Background</a:t>
            </a:r>
            <a:endParaRPr lang="en-SG" dirty="0">
              <a:latin typeface="Papyrus" panose="020B0602040200020303" pitchFamily="34" charset="77"/>
            </a:endParaRPr>
          </a:p>
        </p:txBody>
      </p:sp>
      <p:sp>
        <p:nvSpPr>
          <p:cNvPr id="5" name="Rectangle 4">
            <a:extLst>
              <a:ext uri="{FF2B5EF4-FFF2-40B4-BE49-F238E27FC236}">
                <a16:creationId xmlns:a16="http://schemas.microsoft.com/office/drawing/2014/main" id="{7C8C0086-A3B3-4BB2-B636-04C47E39D6B2}"/>
              </a:ext>
            </a:extLst>
          </p:cNvPr>
          <p:cNvSpPr/>
          <p:nvPr/>
        </p:nvSpPr>
        <p:spPr>
          <a:xfrm>
            <a:off x="475914" y="2524061"/>
            <a:ext cx="2250937" cy="523220"/>
          </a:xfrm>
          <a:prstGeom prst="rect">
            <a:avLst/>
          </a:prstGeom>
        </p:spPr>
        <p:txBody>
          <a:bodyPr wrap="none">
            <a:spAutoFit/>
          </a:bodyPr>
          <a:lstStyle/>
          <a:p>
            <a:r>
              <a:rPr lang="en-US" sz="2800" b="1" dirty="0">
                <a:solidFill>
                  <a:srgbClr val="00B0F0"/>
                </a:solidFill>
                <a:latin typeface="+mj-lt"/>
              </a:rPr>
              <a:t>Hidden losses </a:t>
            </a:r>
            <a:endParaRPr lang="en-SG" sz="2800" b="1" dirty="0">
              <a:solidFill>
                <a:srgbClr val="00B0F0"/>
              </a:solidFill>
              <a:latin typeface="+mj-lt"/>
            </a:endParaRPr>
          </a:p>
        </p:txBody>
      </p:sp>
      <p:sp>
        <p:nvSpPr>
          <p:cNvPr id="6" name="Rectangle 5">
            <a:extLst>
              <a:ext uri="{FF2B5EF4-FFF2-40B4-BE49-F238E27FC236}">
                <a16:creationId xmlns:a16="http://schemas.microsoft.com/office/drawing/2014/main" id="{190C3E88-DAFF-4CBE-B11D-79C09686441F}"/>
              </a:ext>
            </a:extLst>
          </p:cNvPr>
          <p:cNvSpPr/>
          <p:nvPr/>
        </p:nvSpPr>
        <p:spPr>
          <a:xfrm>
            <a:off x="3112680" y="3648807"/>
            <a:ext cx="8760452" cy="1456345"/>
          </a:xfrm>
          <a:prstGeom prst="rect">
            <a:avLst/>
          </a:prstGeom>
          <a:ln>
            <a:solidFill>
              <a:schemeClr val="tx1"/>
            </a:solidFill>
          </a:ln>
        </p:spPr>
        <p:txBody>
          <a:bodyPr wrap="square">
            <a:spAutoFit/>
          </a:bodyPr>
          <a:lstStyle/>
          <a:p>
            <a:r>
              <a:rPr lang="en-US" sz="2200" dirty="0">
                <a:latin typeface="Gill Sans"/>
                <a:ea typeface="MS Mincho" panose="02020609040205080304" pitchFamily="49" charset="-128"/>
              </a:rPr>
              <a:t>“</a:t>
            </a:r>
            <a:r>
              <a:rPr lang="en-US" sz="2200" dirty="0">
                <a:solidFill>
                  <a:srgbClr val="FFFF00"/>
                </a:solidFill>
                <a:latin typeface="Gill Sans"/>
                <a:ea typeface="MS Mincho" panose="02020609040205080304" pitchFamily="49" charset="-128"/>
              </a:rPr>
              <a:t>W</a:t>
            </a:r>
            <a:r>
              <a:rPr lang="en-US" sz="2200" b="1" dirty="0">
                <a:solidFill>
                  <a:srgbClr val="FFFF00"/>
                </a:solidFill>
                <a:latin typeface="Gill Sans"/>
                <a:ea typeface="MS Mincho" panose="02020609040205080304" pitchFamily="49" charset="-128"/>
              </a:rPr>
              <a:t>ith every transition, there is loss, </a:t>
            </a:r>
            <a:r>
              <a:rPr lang="en-US" sz="2200" b="1" dirty="0">
                <a:latin typeface="Gill Sans"/>
                <a:ea typeface="MS Mincho" panose="02020609040205080304" pitchFamily="49" charset="-128"/>
              </a:rPr>
              <a:t>even when there is ultimate gain. </a:t>
            </a:r>
            <a:r>
              <a:rPr lang="en-US" sz="2200" dirty="0">
                <a:latin typeface="Gill Sans"/>
                <a:ea typeface="MS Mincho" panose="02020609040205080304" pitchFamily="49" charset="-128"/>
              </a:rPr>
              <a:t>No matter how much we anticipate the future as good, we almost always leave something of value behind as well. </a:t>
            </a:r>
          </a:p>
          <a:p>
            <a:r>
              <a:rPr lang="en-US" sz="2200" b="1" dirty="0">
                <a:solidFill>
                  <a:srgbClr val="FFFF00"/>
                </a:solidFill>
                <a:latin typeface="Gill Sans"/>
                <a:ea typeface="MS Mincho" panose="02020609040205080304" pitchFamily="49" charset="-128"/>
              </a:rPr>
              <a:t>In loss, there is grief.” </a:t>
            </a:r>
            <a:r>
              <a:rPr lang="en-US" sz="2200" b="1" dirty="0">
                <a:latin typeface="Gill Sans"/>
                <a:ea typeface="MS Mincho" panose="02020609040205080304" pitchFamily="49" charset="-128"/>
              </a:rPr>
              <a:t>   </a:t>
            </a:r>
            <a:r>
              <a:rPr lang="en-US" sz="2200" dirty="0">
                <a:latin typeface="Gill Sans"/>
                <a:ea typeface="MS Mincho" panose="02020609040205080304" pitchFamily="49" charset="-128"/>
              </a:rPr>
              <a:t>(Pollock &amp; Van </a:t>
            </a:r>
            <a:r>
              <a:rPr lang="en-US" sz="2200" dirty="0" err="1">
                <a:latin typeface="Gill Sans"/>
                <a:ea typeface="MS Mincho" panose="02020609040205080304" pitchFamily="49" charset="-128"/>
              </a:rPr>
              <a:t>Reken</a:t>
            </a:r>
            <a:r>
              <a:rPr lang="en-US" sz="2200" dirty="0">
                <a:latin typeface="Gill Sans"/>
                <a:ea typeface="MS Mincho" panose="02020609040205080304" pitchFamily="49" charset="-128"/>
              </a:rPr>
              <a:t>, p.74, 2001)</a:t>
            </a:r>
            <a:endParaRPr lang="en-SG" sz="2200" dirty="0">
              <a:latin typeface="Gill Sans"/>
            </a:endParaRPr>
          </a:p>
        </p:txBody>
      </p:sp>
      <p:sp>
        <p:nvSpPr>
          <p:cNvPr id="7" name="Rectangle 6">
            <a:extLst>
              <a:ext uri="{FF2B5EF4-FFF2-40B4-BE49-F238E27FC236}">
                <a16:creationId xmlns:a16="http://schemas.microsoft.com/office/drawing/2014/main" id="{3AA850CA-7FED-4A5A-BA2A-3B571EC94FD4}"/>
              </a:ext>
            </a:extLst>
          </p:cNvPr>
          <p:cNvSpPr/>
          <p:nvPr/>
        </p:nvSpPr>
        <p:spPr>
          <a:xfrm>
            <a:off x="3112680" y="5245975"/>
            <a:ext cx="8760452" cy="1107996"/>
          </a:xfrm>
          <a:prstGeom prst="rect">
            <a:avLst/>
          </a:prstGeom>
          <a:ln>
            <a:solidFill>
              <a:schemeClr val="tx1"/>
            </a:solidFill>
          </a:ln>
        </p:spPr>
        <p:txBody>
          <a:bodyPr wrap="square">
            <a:spAutoFit/>
          </a:bodyPr>
          <a:lstStyle/>
          <a:p>
            <a:r>
              <a:rPr lang="en-US" sz="2200" b="1" dirty="0">
                <a:solidFill>
                  <a:srgbClr val="FFFF00"/>
                </a:solidFill>
                <a:latin typeface="Gill Sans"/>
                <a:ea typeface="SimSun" panose="02010600030101010101" pitchFamily="2" charset="-122"/>
              </a:rPr>
              <a:t>Losses relate to the meaning attached </a:t>
            </a:r>
            <a:r>
              <a:rPr lang="en-US" sz="2200" b="1" dirty="0">
                <a:latin typeface="Gill Sans"/>
                <a:ea typeface="SimSun" panose="02010600030101010101" pitchFamily="2" charset="-122"/>
              </a:rPr>
              <a:t>to various aspects of themselves </a:t>
            </a:r>
            <a:r>
              <a:rPr lang="en-US" sz="2200" dirty="0">
                <a:latin typeface="Gill Sans"/>
                <a:ea typeface="SimSun" panose="02010600030101010101" pitchFamily="2" charset="-122"/>
              </a:rPr>
              <a:t>such that t</a:t>
            </a:r>
            <a:r>
              <a:rPr lang="en-US" sz="2200" dirty="0">
                <a:latin typeface="Gill Sans"/>
                <a:ea typeface="DengXian" panose="02010600030101010101" pitchFamily="2" charset="-122"/>
              </a:rPr>
              <a:t>he experience of hidden losses are </a:t>
            </a:r>
            <a:r>
              <a:rPr lang="en-US" sz="2200" b="1" dirty="0">
                <a:latin typeface="Gill Sans"/>
                <a:ea typeface="DengXian" panose="02010600030101010101" pitchFamily="2" charset="-122"/>
              </a:rPr>
              <a:t>unique to each TCK…</a:t>
            </a:r>
            <a:r>
              <a:rPr lang="en-US" sz="2200" dirty="0">
                <a:latin typeface="Gill Sans"/>
                <a:ea typeface="DengXian" panose="02010600030101010101" pitchFamily="2" charset="-122"/>
              </a:rPr>
              <a:t> (Pollock et al., 2017)</a:t>
            </a:r>
            <a:endParaRPr lang="en-SG" sz="2200" dirty="0">
              <a:latin typeface="Gill Sans"/>
            </a:endParaRPr>
          </a:p>
        </p:txBody>
      </p:sp>
      <p:sp>
        <p:nvSpPr>
          <p:cNvPr id="3" name="Rectangle 2">
            <a:extLst>
              <a:ext uri="{FF2B5EF4-FFF2-40B4-BE49-F238E27FC236}">
                <a16:creationId xmlns:a16="http://schemas.microsoft.com/office/drawing/2014/main" id="{0701E95F-E178-481F-A554-EB29386C75BF}"/>
              </a:ext>
            </a:extLst>
          </p:cNvPr>
          <p:cNvSpPr/>
          <p:nvPr/>
        </p:nvSpPr>
        <p:spPr>
          <a:xfrm>
            <a:off x="3112681" y="2166425"/>
            <a:ext cx="8657716" cy="1107996"/>
          </a:xfrm>
          <a:prstGeom prst="rect">
            <a:avLst/>
          </a:prstGeom>
          <a:ln>
            <a:solidFill>
              <a:schemeClr val="tx1"/>
            </a:solidFill>
          </a:ln>
        </p:spPr>
        <p:txBody>
          <a:bodyPr wrap="square">
            <a:spAutoFit/>
          </a:bodyPr>
          <a:lstStyle/>
          <a:p>
            <a:r>
              <a:rPr lang="en-US" sz="2200" dirty="0">
                <a:latin typeface="Gill Sans"/>
                <a:ea typeface="MS Mincho" panose="02020609040205080304" pitchFamily="49" charset="-128"/>
              </a:rPr>
              <a:t>refer to both </a:t>
            </a:r>
            <a:r>
              <a:rPr lang="en-US" sz="2200" b="1" dirty="0">
                <a:solidFill>
                  <a:srgbClr val="FFFF00"/>
                </a:solidFill>
                <a:latin typeface="Gill Sans"/>
                <a:ea typeface="MS Mincho" panose="02020609040205080304" pitchFamily="49" charset="-128"/>
              </a:rPr>
              <a:t>recognized and unrecognized losses </a:t>
            </a:r>
            <a:r>
              <a:rPr lang="en-US" sz="2200" dirty="0">
                <a:latin typeface="Gill Sans"/>
                <a:ea typeface="MS Mincho" panose="02020609040205080304" pitchFamily="49" charset="-128"/>
              </a:rPr>
              <a:t>that </a:t>
            </a:r>
            <a:r>
              <a:rPr lang="en-US" sz="2200" b="1" dirty="0">
                <a:solidFill>
                  <a:srgbClr val="FFFF00"/>
                </a:solidFill>
                <a:latin typeface="Gill Sans"/>
                <a:ea typeface="MS Mincho" panose="02020609040205080304" pitchFamily="49" charset="-128"/>
              </a:rPr>
              <a:t>did not receive healing from proper mourning</a:t>
            </a:r>
            <a:r>
              <a:rPr lang="en-US" sz="2200" dirty="0">
                <a:latin typeface="Gill Sans"/>
                <a:ea typeface="MS Mincho" panose="02020609040205080304" pitchFamily="49" charset="-128"/>
              </a:rPr>
              <a:t> (Pollock &amp; Van </a:t>
            </a:r>
            <a:r>
              <a:rPr lang="en-US" sz="2200" dirty="0" err="1">
                <a:latin typeface="Gill Sans"/>
                <a:ea typeface="MS Mincho" panose="02020609040205080304" pitchFamily="49" charset="-128"/>
              </a:rPr>
              <a:t>Reken</a:t>
            </a:r>
            <a:r>
              <a:rPr lang="en-US" sz="2200" dirty="0">
                <a:latin typeface="Gill Sans"/>
                <a:ea typeface="MS Mincho" panose="02020609040205080304" pitchFamily="49" charset="-128"/>
              </a:rPr>
              <a:t>, 2011). </a:t>
            </a:r>
            <a:endParaRPr lang="en-SG" sz="2200" dirty="0">
              <a:latin typeface="Gill Sans"/>
            </a:endParaRPr>
          </a:p>
        </p:txBody>
      </p:sp>
      <p:sp>
        <p:nvSpPr>
          <p:cNvPr id="12" name="Rectangle 11">
            <a:extLst>
              <a:ext uri="{FF2B5EF4-FFF2-40B4-BE49-F238E27FC236}">
                <a16:creationId xmlns:a16="http://schemas.microsoft.com/office/drawing/2014/main" id="{ADD5EA33-5439-44E1-84D8-BF817E6C4481}"/>
              </a:ext>
            </a:extLst>
          </p:cNvPr>
          <p:cNvSpPr/>
          <p:nvPr/>
        </p:nvSpPr>
        <p:spPr>
          <a:xfrm>
            <a:off x="385651" y="3648807"/>
            <a:ext cx="2697085" cy="523220"/>
          </a:xfrm>
          <a:prstGeom prst="rect">
            <a:avLst/>
          </a:prstGeom>
        </p:spPr>
        <p:txBody>
          <a:bodyPr wrap="none">
            <a:spAutoFit/>
          </a:bodyPr>
          <a:lstStyle/>
          <a:p>
            <a:r>
              <a:rPr lang="en-US" sz="2800" b="1" dirty="0">
                <a:solidFill>
                  <a:srgbClr val="00B0F0"/>
                </a:solidFill>
                <a:latin typeface="+mj-lt"/>
              </a:rPr>
              <a:t>Unresolved Grief </a:t>
            </a:r>
            <a:endParaRPr lang="en-SG" sz="2800" b="1" dirty="0">
              <a:solidFill>
                <a:srgbClr val="00B0F0"/>
              </a:solidFill>
              <a:latin typeface="+mj-lt"/>
            </a:endParaRPr>
          </a:p>
        </p:txBody>
      </p:sp>
      <p:sp>
        <p:nvSpPr>
          <p:cNvPr id="8" name="TextBox 7">
            <a:extLst>
              <a:ext uri="{FF2B5EF4-FFF2-40B4-BE49-F238E27FC236}">
                <a16:creationId xmlns:a16="http://schemas.microsoft.com/office/drawing/2014/main" id="{877BEB97-03E2-C445-A2AB-D920FFAD5BC1}"/>
              </a:ext>
            </a:extLst>
          </p:cNvPr>
          <p:cNvSpPr txBox="1"/>
          <p:nvPr/>
        </p:nvSpPr>
        <p:spPr>
          <a:xfrm>
            <a:off x="10438228" y="-546347"/>
            <a:ext cx="1614545" cy="369332"/>
          </a:xfrm>
          <a:prstGeom prst="rect">
            <a:avLst/>
          </a:prstGeom>
          <a:noFill/>
        </p:spPr>
        <p:txBody>
          <a:bodyPr wrap="none" rtlCol="0">
            <a:spAutoFit/>
          </a:bodyPr>
          <a:lstStyle/>
          <a:p>
            <a:r>
              <a:rPr lang="en-US" dirty="0">
                <a:solidFill>
                  <a:schemeClr val="bg1"/>
                </a:solidFill>
              </a:rPr>
              <a:t>IS this needed?</a:t>
            </a:r>
          </a:p>
        </p:txBody>
      </p:sp>
      <p:sp>
        <p:nvSpPr>
          <p:cNvPr id="10" name="Rectangle 9">
            <a:extLst>
              <a:ext uri="{FF2B5EF4-FFF2-40B4-BE49-F238E27FC236}">
                <a16:creationId xmlns:a16="http://schemas.microsoft.com/office/drawing/2014/main" id="{42F19BA7-3617-8042-8110-F66812387D12}"/>
              </a:ext>
            </a:extLst>
          </p:cNvPr>
          <p:cNvSpPr/>
          <p:nvPr/>
        </p:nvSpPr>
        <p:spPr>
          <a:xfrm>
            <a:off x="475914" y="1053375"/>
            <a:ext cx="10534866" cy="738664"/>
          </a:xfrm>
          <a:prstGeom prst="rect">
            <a:avLst/>
          </a:prstGeom>
        </p:spPr>
        <p:txBody>
          <a:bodyPr wrap="square">
            <a:spAutoFit/>
          </a:bodyPr>
          <a:lstStyle/>
          <a:p>
            <a:pPr>
              <a:lnSpc>
                <a:spcPct val="200000"/>
              </a:lnSpc>
              <a:tabLst>
                <a:tab pos="800100" algn="l"/>
              </a:tabLst>
            </a:pPr>
            <a:r>
              <a:rPr lang="en-US" sz="2400" dirty="0">
                <a:latin typeface="Papyrus" panose="020B0602040200020303" pitchFamily="34" charset="77"/>
                <a:ea typeface="DengXian" panose="02010600030101010101" pitchFamily="2" charset="-122"/>
                <a:cs typeface="Times New Roman" panose="02020603050405020304" pitchFamily="18" charset="0"/>
              </a:rPr>
              <a:t>Challenging TCK Experiences that Affect Social-Emotional Outcomes</a:t>
            </a:r>
            <a:endParaRPr lang="en-SG" sz="2000" dirty="0">
              <a:effectLst/>
              <a:latin typeface="Papyrus" panose="020B0602040200020303" pitchFamily="34" charset="77"/>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1661902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0D618C-2143-4B41-8551-1B781AEE67A5}"/>
              </a:ext>
            </a:extLst>
          </p:cNvPr>
          <p:cNvPicPr>
            <a:picLocks noChangeAspect="1"/>
          </p:cNvPicPr>
          <p:nvPr/>
        </p:nvPicPr>
        <p:blipFill>
          <a:blip r:embed="rId3"/>
          <a:stretch>
            <a:fillRect/>
          </a:stretch>
        </p:blipFill>
        <p:spPr>
          <a:xfrm>
            <a:off x="100013" y="23515"/>
            <a:ext cx="12192000" cy="6834485"/>
          </a:xfrm>
          <a:prstGeom prst="rect">
            <a:avLst/>
          </a:prstGeom>
        </p:spPr>
      </p:pic>
      <p:sp>
        <p:nvSpPr>
          <p:cNvPr id="2" name="Title 1">
            <a:extLst>
              <a:ext uri="{FF2B5EF4-FFF2-40B4-BE49-F238E27FC236}">
                <a16:creationId xmlns:a16="http://schemas.microsoft.com/office/drawing/2014/main" id="{C7B15699-87C3-AB47-970E-1DE56C338D09}"/>
              </a:ext>
            </a:extLst>
          </p:cNvPr>
          <p:cNvSpPr>
            <a:spLocks noGrp="1"/>
          </p:cNvSpPr>
          <p:nvPr>
            <p:ph type="title"/>
          </p:nvPr>
        </p:nvSpPr>
        <p:spPr>
          <a:xfrm>
            <a:off x="292894" y="165099"/>
            <a:ext cx="10515600" cy="1325563"/>
          </a:xfrm>
        </p:spPr>
        <p:txBody>
          <a:bodyPr/>
          <a:lstStyle/>
          <a:p>
            <a:r>
              <a:rPr lang="en-US" dirty="0">
                <a:solidFill>
                  <a:schemeClr val="bg1"/>
                </a:solidFill>
                <a:latin typeface="Papyrus" panose="020B0602040200020303" pitchFamily="34" charset="77"/>
              </a:rPr>
              <a:t>What can we do then?</a:t>
            </a:r>
          </a:p>
        </p:txBody>
      </p:sp>
      <p:sp>
        <p:nvSpPr>
          <p:cNvPr id="3" name="Content Placeholder 2">
            <a:extLst>
              <a:ext uri="{FF2B5EF4-FFF2-40B4-BE49-F238E27FC236}">
                <a16:creationId xmlns:a16="http://schemas.microsoft.com/office/drawing/2014/main" id="{90983994-8429-884B-98C0-C0316C0279A4}"/>
              </a:ext>
            </a:extLst>
          </p:cNvPr>
          <p:cNvSpPr>
            <a:spLocks noGrp="1"/>
          </p:cNvSpPr>
          <p:nvPr>
            <p:ph idx="1"/>
          </p:nvPr>
        </p:nvSpPr>
        <p:spPr>
          <a:xfrm>
            <a:off x="292894" y="1325345"/>
            <a:ext cx="6407709" cy="5080641"/>
          </a:xfrm>
        </p:spPr>
        <p:txBody>
          <a:bodyPr>
            <a:noAutofit/>
          </a:bodyPr>
          <a:lstStyle/>
          <a:p>
            <a:r>
              <a:rPr lang="en-US" sz="1800" dirty="0">
                <a:solidFill>
                  <a:schemeClr val="bg1"/>
                </a:solidFill>
              </a:rPr>
              <a:t> Acknowledge the losses, be patient with both for TCKs &amp; TCAs</a:t>
            </a:r>
          </a:p>
          <a:p>
            <a:pPr marL="0" indent="0">
              <a:buNone/>
            </a:pPr>
            <a:endParaRPr lang="en-US" sz="1800" dirty="0">
              <a:solidFill>
                <a:schemeClr val="bg1"/>
              </a:solidFill>
            </a:endParaRPr>
          </a:p>
          <a:p>
            <a:r>
              <a:rPr lang="en-US" sz="1800" dirty="0">
                <a:solidFill>
                  <a:schemeClr val="bg1"/>
                </a:solidFill>
              </a:rPr>
              <a:t>Identify the losses, give permission to articulate the losses experienced</a:t>
            </a:r>
          </a:p>
          <a:p>
            <a:pPr marL="0" indent="0">
              <a:buNone/>
            </a:pPr>
            <a:endParaRPr lang="en-US" sz="1800" dirty="0">
              <a:solidFill>
                <a:schemeClr val="bg1"/>
              </a:solidFill>
            </a:endParaRPr>
          </a:p>
          <a:p>
            <a:r>
              <a:rPr lang="en-US" sz="1800" dirty="0">
                <a:solidFill>
                  <a:schemeClr val="bg1"/>
                </a:solidFill>
              </a:rPr>
              <a:t>Find/provide safe spaces to process them</a:t>
            </a:r>
          </a:p>
          <a:p>
            <a:endParaRPr lang="en-US" sz="1800" dirty="0">
              <a:solidFill>
                <a:schemeClr val="bg1"/>
              </a:solidFill>
            </a:endParaRPr>
          </a:p>
          <a:p>
            <a:r>
              <a:rPr lang="en-US" sz="1800" dirty="0">
                <a:solidFill>
                  <a:schemeClr val="bg1"/>
                </a:solidFill>
              </a:rPr>
              <a:t>Being embracing of the grief of what has changed…</a:t>
            </a:r>
          </a:p>
          <a:p>
            <a:endParaRPr lang="en-US" sz="1800" dirty="0">
              <a:solidFill>
                <a:schemeClr val="bg1"/>
              </a:solidFill>
            </a:endParaRPr>
          </a:p>
          <a:p>
            <a:r>
              <a:rPr lang="en-US" sz="1800" dirty="0">
                <a:solidFill>
                  <a:schemeClr val="bg1"/>
                </a:solidFill>
              </a:rPr>
              <a:t>Coping strategies, resources and support network </a:t>
            </a:r>
          </a:p>
          <a:p>
            <a:endParaRPr lang="en-US" sz="1800" dirty="0">
              <a:solidFill>
                <a:schemeClr val="bg1"/>
              </a:solidFill>
            </a:endParaRPr>
          </a:p>
          <a:p>
            <a:r>
              <a:rPr lang="en-US" sz="1800" dirty="0">
                <a:solidFill>
                  <a:schemeClr val="bg1"/>
                </a:solidFill>
              </a:rPr>
              <a:t>Be resourceful, reach out</a:t>
            </a:r>
          </a:p>
        </p:txBody>
      </p:sp>
    </p:spTree>
    <p:extLst>
      <p:ext uri="{BB962C8B-B14F-4D97-AF65-F5344CB8AC3E}">
        <p14:creationId xmlns:p14="http://schemas.microsoft.com/office/powerpoint/2010/main" val="38070360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0D618C-2143-4B41-8551-1B781AEE67A5}"/>
              </a:ext>
            </a:extLst>
          </p:cNvPr>
          <p:cNvPicPr>
            <a:picLocks noChangeAspect="1"/>
          </p:cNvPicPr>
          <p:nvPr/>
        </p:nvPicPr>
        <p:blipFill>
          <a:blip r:embed="rId3"/>
          <a:stretch>
            <a:fillRect/>
          </a:stretch>
        </p:blipFill>
        <p:spPr>
          <a:xfrm>
            <a:off x="100013" y="23515"/>
            <a:ext cx="12192000" cy="6834485"/>
          </a:xfrm>
          <a:prstGeom prst="rect">
            <a:avLst/>
          </a:prstGeom>
        </p:spPr>
      </p:pic>
      <p:sp>
        <p:nvSpPr>
          <p:cNvPr id="2" name="Title 1">
            <a:extLst>
              <a:ext uri="{FF2B5EF4-FFF2-40B4-BE49-F238E27FC236}">
                <a16:creationId xmlns:a16="http://schemas.microsoft.com/office/drawing/2014/main" id="{C7B15699-87C3-AB47-970E-1DE56C338D09}"/>
              </a:ext>
            </a:extLst>
          </p:cNvPr>
          <p:cNvSpPr>
            <a:spLocks noGrp="1"/>
          </p:cNvSpPr>
          <p:nvPr>
            <p:ph type="title"/>
          </p:nvPr>
        </p:nvSpPr>
        <p:spPr>
          <a:xfrm>
            <a:off x="305773" y="136582"/>
            <a:ext cx="5890240" cy="3520497"/>
          </a:xfrm>
        </p:spPr>
        <p:txBody>
          <a:bodyPr>
            <a:normAutofit fontScale="90000"/>
          </a:bodyPr>
          <a:lstStyle/>
          <a:p>
            <a:br>
              <a:rPr lang="en-US" dirty="0">
                <a:solidFill>
                  <a:schemeClr val="bg1"/>
                </a:solidFill>
                <a:latin typeface="Papyrus" panose="020B0602040200020303" pitchFamily="34" charset="77"/>
              </a:rPr>
            </a:br>
            <a:r>
              <a:rPr lang="en-US" dirty="0">
                <a:solidFill>
                  <a:schemeClr val="bg1"/>
                </a:solidFill>
                <a:latin typeface="Papyrus" panose="020B0602040200020303" pitchFamily="34" charset="77"/>
              </a:rPr>
              <a:t>Applications:</a:t>
            </a:r>
            <a:br>
              <a:rPr lang="en-US" dirty="0">
                <a:solidFill>
                  <a:schemeClr val="bg1"/>
                </a:solidFill>
                <a:latin typeface="Papyrus" panose="020B0602040200020303" pitchFamily="34" charset="77"/>
              </a:rPr>
            </a:br>
            <a:r>
              <a:rPr lang="en-US" dirty="0">
                <a:solidFill>
                  <a:schemeClr val="bg1"/>
                </a:solidFill>
                <a:latin typeface="Papyrus" panose="020B0602040200020303" pitchFamily="34" charset="77"/>
              </a:rPr>
              <a:t>What can we do?</a:t>
            </a:r>
            <a:br>
              <a:rPr lang="en-US" dirty="0">
                <a:solidFill>
                  <a:schemeClr val="bg1"/>
                </a:solidFill>
                <a:latin typeface="Papyrus" panose="020B0602040200020303" pitchFamily="34" charset="77"/>
              </a:rPr>
            </a:br>
            <a:r>
              <a:rPr lang="en-US" sz="3600" dirty="0">
                <a:solidFill>
                  <a:schemeClr val="bg1"/>
                </a:solidFill>
                <a:latin typeface="Papyrus" panose="020B0602040200020303" pitchFamily="34" charset="77"/>
              </a:rPr>
              <a:t>In our capacity as</a:t>
            </a:r>
            <a:br>
              <a:rPr lang="en-US" sz="3600" dirty="0">
                <a:solidFill>
                  <a:schemeClr val="bg1"/>
                </a:solidFill>
                <a:latin typeface="Papyrus" panose="020B0602040200020303" pitchFamily="34" charset="77"/>
              </a:rPr>
            </a:br>
            <a:r>
              <a:rPr lang="en-US" sz="2700" dirty="0">
                <a:solidFill>
                  <a:schemeClr val="bg1"/>
                </a:solidFill>
                <a:latin typeface="Papyrus" panose="020B0602040200020303" pitchFamily="34" charset="77"/>
              </a:rPr>
              <a:t>therapists, </a:t>
            </a:r>
            <a:br>
              <a:rPr lang="en-US" sz="2700" dirty="0">
                <a:solidFill>
                  <a:schemeClr val="bg1"/>
                </a:solidFill>
                <a:latin typeface="Papyrus" panose="020B0602040200020303" pitchFamily="34" charset="77"/>
              </a:rPr>
            </a:br>
            <a:r>
              <a:rPr lang="en-US" sz="2700" dirty="0">
                <a:solidFill>
                  <a:schemeClr val="bg1"/>
                </a:solidFill>
                <a:latin typeface="Papyrus" panose="020B0602040200020303" pitchFamily="34" charset="77"/>
              </a:rPr>
              <a:t>social workers, </a:t>
            </a:r>
            <a:br>
              <a:rPr lang="en-US" sz="2700" dirty="0">
                <a:solidFill>
                  <a:schemeClr val="bg1"/>
                </a:solidFill>
                <a:latin typeface="Papyrus" panose="020B0602040200020303" pitchFamily="34" charset="77"/>
              </a:rPr>
            </a:br>
            <a:r>
              <a:rPr lang="en-US" sz="2700" dirty="0">
                <a:solidFill>
                  <a:schemeClr val="bg1"/>
                </a:solidFill>
                <a:latin typeface="Papyrus" panose="020B0602040200020303" pitchFamily="34" charset="77"/>
              </a:rPr>
              <a:t>program directors</a:t>
            </a:r>
            <a:br>
              <a:rPr lang="en-US" sz="2700" dirty="0">
                <a:solidFill>
                  <a:schemeClr val="bg1"/>
                </a:solidFill>
                <a:latin typeface="Papyrus" panose="020B0602040200020303" pitchFamily="34" charset="77"/>
              </a:rPr>
            </a:br>
            <a:r>
              <a:rPr lang="en-US" sz="2700" dirty="0">
                <a:solidFill>
                  <a:schemeClr val="bg1"/>
                </a:solidFill>
                <a:latin typeface="Papyrus" panose="020B0602040200020303" pitchFamily="34" charset="77"/>
              </a:rPr>
              <a:t>at individual and systemic levels</a:t>
            </a:r>
            <a:endParaRPr lang="en-US" dirty="0">
              <a:solidFill>
                <a:schemeClr val="bg1"/>
              </a:solidFill>
              <a:latin typeface="Papyrus" panose="020B0602040200020303" pitchFamily="34" charset="77"/>
            </a:endParaRPr>
          </a:p>
        </p:txBody>
      </p:sp>
      <p:sp>
        <p:nvSpPr>
          <p:cNvPr id="9" name="Rectangle 8">
            <a:extLst>
              <a:ext uri="{FF2B5EF4-FFF2-40B4-BE49-F238E27FC236}">
                <a16:creationId xmlns:a16="http://schemas.microsoft.com/office/drawing/2014/main" id="{05C5E215-A069-AD47-B394-E1B8C16EDC47}"/>
              </a:ext>
            </a:extLst>
          </p:cNvPr>
          <p:cNvSpPr/>
          <p:nvPr/>
        </p:nvSpPr>
        <p:spPr>
          <a:xfrm>
            <a:off x="404247" y="4275761"/>
            <a:ext cx="6431903" cy="1569660"/>
          </a:xfrm>
          <a:prstGeom prst="rect">
            <a:avLst/>
          </a:prstGeom>
        </p:spPr>
        <p:txBody>
          <a:bodyPr wrap="square">
            <a:spAutoFit/>
          </a:bodyPr>
          <a:lstStyle/>
          <a:p>
            <a:r>
              <a:rPr lang="en-US" sz="2400" dirty="0">
                <a:solidFill>
                  <a:schemeClr val="bg1"/>
                </a:solidFill>
                <a:latin typeface="Papyrus" panose="020B0602040200020303" pitchFamily="34" charset="77"/>
              </a:rPr>
              <a:t>Share with a partner: </a:t>
            </a:r>
            <a:br>
              <a:rPr lang="en-US" sz="2400" dirty="0">
                <a:solidFill>
                  <a:schemeClr val="bg1"/>
                </a:solidFill>
                <a:latin typeface="Papyrus" panose="020B0602040200020303" pitchFamily="34" charset="77"/>
              </a:rPr>
            </a:br>
            <a:r>
              <a:rPr lang="en-US" sz="2400" dirty="0">
                <a:solidFill>
                  <a:schemeClr val="bg1"/>
                </a:solidFill>
                <a:latin typeface="Papyrus" panose="020B0602040200020303" pitchFamily="34" charset="77"/>
              </a:rPr>
              <a:t>a) One thing you can do in the coming week, </a:t>
            </a:r>
          </a:p>
          <a:p>
            <a:r>
              <a:rPr lang="en-US" sz="2400" dirty="0">
                <a:solidFill>
                  <a:schemeClr val="bg1"/>
                </a:solidFill>
                <a:latin typeface="Papyrus" panose="020B0602040200020303" pitchFamily="34" charset="77"/>
              </a:rPr>
              <a:t>b) One thing you can do in future,</a:t>
            </a:r>
          </a:p>
          <a:p>
            <a:r>
              <a:rPr lang="en-US" sz="2400" dirty="0">
                <a:solidFill>
                  <a:schemeClr val="bg1"/>
                </a:solidFill>
                <a:latin typeface="Papyrus" panose="020B0602040200020303" pitchFamily="34" charset="77"/>
              </a:rPr>
              <a:t> to support TCKs?</a:t>
            </a:r>
            <a:endParaRPr lang="en-US" sz="2400" dirty="0"/>
          </a:p>
        </p:txBody>
      </p:sp>
    </p:spTree>
    <p:extLst>
      <p:ext uri="{BB962C8B-B14F-4D97-AF65-F5344CB8AC3E}">
        <p14:creationId xmlns:p14="http://schemas.microsoft.com/office/powerpoint/2010/main" val="1935732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205DA-70A4-F045-8BF8-A444963F7D3F}"/>
              </a:ext>
            </a:extLst>
          </p:cNvPr>
          <p:cNvSpPr>
            <a:spLocks noGrp="1"/>
          </p:cNvSpPr>
          <p:nvPr>
            <p:ph type="title"/>
          </p:nvPr>
        </p:nvSpPr>
        <p:spPr>
          <a:xfrm>
            <a:off x="838200" y="134118"/>
            <a:ext cx="10515600" cy="1325563"/>
          </a:xfrm>
        </p:spPr>
        <p:txBody>
          <a:bodyPr/>
          <a:lstStyle/>
          <a:p>
            <a:r>
              <a:rPr lang="en-US" b="1" dirty="0">
                <a:latin typeface="Papyrus" panose="020B0602040200020303" pitchFamily="34" charset="77"/>
              </a:rPr>
              <a:t>Resources</a:t>
            </a:r>
          </a:p>
        </p:txBody>
      </p:sp>
      <p:sp>
        <p:nvSpPr>
          <p:cNvPr id="3" name="Content Placeholder 2">
            <a:extLst>
              <a:ext uri="{FF2B5EF4-FFF2-40B4-BE49-F238E27FC236}">
                <a16:creationId xmlns:a16="http://schemas.microsoft.com/office/drawing/2014/main" id="{79C31DAB-39EC-B94B-9AC4-0A9FB9F2D445}"/>
              </a:ext>
            </a:extLst>
          </p:cNvPr>
          <p:cNvSpPr>
            <a:spLocks noGrp="1"/>
          </p:cNvSpPr>
          <p:nvPr>
            <p:ph idx="1"/>
          </p:nvPr>
        </p:nvSpPr>
        <p:spPr>
          <a:xfrm>
            <a:off x="838200" y="1032781"/>
            <a:ext cx="10515600" cy="4491061"/>
          </a:xfrm>
        </p:spPr>
        <p:txBody>
          <a:bodyPr>
            <a:normAutofit lnSpcReduction="10000"/>
          </a:bodyPr>
          <a:lstStyle/>
          <a:p>
            <a:pPr marL="0" indent="0">
              <a:buNone/>
            </a:pPr>
            <a:r>
              <a:rPr lang="en-US" sz="1600" b="1" dirty="0"/>
              <a:t>The Encyclopedic book:</a:t>
            </a:r>
          </a:p>
          <a:p>
            <a:r>
              <a:rPr lang="en-US" sz="1600" b="1" dirty="0"/>
              <a:t>Third Culture Kids: Growing Up Among Worlds,</a:t>
            </a:r>
            <a:r>
              <a:rPr lang="en-US" sz="1600" dirty="0"/>
              <a:t> 3rd edition.   </a:t>
            </a:r>
            <a:r>
              <a:rPr lang="en-US" sz="1600" dirty="0">
                <a:hlinkClick r:id="rId3"/>
              </a:rPr>
              <a:t>https://www.amazon.com/Third-Culture-Kids-3rd-Growing/dp/1473657660/ref=sr_1_1?ie=UTF8&amp;qid=1505496203&amp;sr=8-1&amp;keywords=third+culture+kids</a:t>
            </a:r>
            <a:endParaRPr lang="en-US" sz="1600" dirty="0"/>
          </a:p>
          <a:p>
            <a:r>
              <a:rPr lang="en-US" sz="1400" i="1" dirty="0"/>
              <a:t>Letters Never Sen</a:t>
            </a:r>
            <a:r>
              <a:rPr lang="en-US" sz="1400" dirty="0">
                <a:hlinkClick r:id="rId4"/>
              </a:rPr>
              <a:t>t,</a:t>
            </a:r>
            <a:r>
              <a:rPr lang="en-US" sz="1400" dirty="0"/>
              <a:t> updated, 2012, by Summertime Publishing  </a:t>
            </a:r>
            <a:r>
              <a:rPr lang="en-US" sz="1400" dirty="0">
                <a:hlinkClick r:id="rId4"/>
              </a:rPr>
              <a:t>https://www.expatbookshop.com/book/letters-never-sent</a:t>
            </a:r>
            <a:endParaRPr lang="en-US" sz="1400" dirty="0"/>
          </a:p>
          <a:p>
            <a:r>
              <a:rPr lang="en-US" sz="1400" dirty="0">
                <a:hlinkClick r:id="rId5"/>
              </a:rPr>
              <a:t>www.twitter.com/rdvanreken</a:t>
            </a:r>
            <a:endParaRPr lang="en-US" sz="1400" dirty="0"/>
          </a:p>
          <a:p>
            <a:endParaRPr lang="en-US" sz="1600" dirty="0">
              <a:latin typeface="+mj-lt"/>
            </a:endParaRPr>
          </a:p>
          <a:p>
            <a:r>
              <a:rPr lang="en-US" sz="1600" b="1" dirty="0">
                <a:latin typeface="+mj-lt"/>
              </a:rPr>
              <a:t>My (newly-developed) website: </a:t>
            </a:r>
            <a:r>
              <a:rPr lang="en-US" sz="1600" b="1" dirty="0" err="1"/>
              <a:t>TCKliminal.com</a:t>
            </a:r>
            <a:r>
              <a:rPr lang="en-US" sz="1600" b="1" dirty="0"/>
              <a:t> </a:t>
            </a:r>
            <a:endParaRPr lang="en-US" sz="1600" b="1" dirty="0">
              <a:latin typeface="+mj-lt"/>
            </a:endParaRPr>
          </a:p>
          <a:p>
            <a:r>
              <a:rPr lang="en-US" sz="1600" b="1" u="sng" dirty="0">
                <a:latin typeface="+mj-lt"/>
              </a:rPr>
              <a:t>Conference Resource: </a:t>
            </a:r>
            <a:r>
              <a:rPr lang="en-US" sz="1600" dirty="0">
                <a:latin typeface="+mj-lt"/>
              </a:rPr>
              <a:t>Families In Global Transition (FIGT) Conference 2020: </a:t>
            </a:r>
            <a:r>
              <a:rPr lang="en-US" sz="1600" dirty="0">
                <a:latin typeface="+mj-lt"/>
                <a:hlinkClick r:id="rId6"/>
              </a:rPr>
              <a:t>https://www.figt.org/</a:t>
            </a:r>
            <a:r>
              <a:rPr lang="en-US" sz="1600" dirty="0">
                <a:latin typeface="+mj-lt"/>
              </a:rPr>
              <a:t>; </a:t>
            </a:r>
          </a:p>
          <a:p>
            <a:r>
              <a:rPr lang="en-US" sz="1600" dirty="0">
                <a:hlinkClick r:id="rId7"/>
              </a:rPr>
              <a:t>https://www.tcktraining.com/blog/bringing-your-tcks-hidden-losses-out-of-hiding</a:t>
            </a:r>
            <a:endParaRPr lang="en-US" sz="1600" dirty="0"/>
          </a:p>
          <a:p>
            <a:endParaRPr lang="en-US" sz="1600" dirty="0">
              <a:latin typeface="+mj-lt"/>
            </a:endParaRPr>
          </a:p>
          <a:p>
            <a:r>
              <a:rPr lang="en-US" sz="1600" b="1" dirty="0">
                <a:latin typeface="+mj-lt"/>
              </a:rPr>
              <a:t>Facebook groups: </a:t>
            </a:r>
            <a:r>
              <a:rPr lang="en-US" sz="1600" b="1" dirty="0">
                <a:solidFill>
                  <a:schemeClr val="accent1"/>
                </a:solidFill>
                <a:latin typeface="+mj-lt"/>
              </a:rPr>
              <a:t>TCKs everywhere, Families in Global Transition</a:t>
            </a:r>
            <a:endParaRPr lang="en-US" sz="1600" dirty="0">
              <a:latin typeface="+mj-lt"/>
            </a:endParaRPr>
          </a:p>
          <a:p>
            <a:r>
              <a:rPr lang="en-US" sz="1400" dirty="0">
                <a:latin typeface="+mj-lt"/>
                <a:hlinkClick r:id="rId8"/>
              </a:rPr>
              <a:t>www.crossculturalkid.org</a:t>
            </a:r>
            <a:endParaRPr lang="en-US" sz="1400" dirty="0">
              <a:latin typeface="+mj-lt"/>
            </a:endParaRPr>
          </a:p>
          <a:p>
            <a:r>
              <a:rPr lang="en-US" sz="1200" dirty="0">
                <a:latin typeface="+mj-lt"/>
                <a:hlinkClick r:id="rId9"/>
              </a:rPr>
              <a:t>www.pinterest.com/amp/heidinindi/tcks-resources-for-third-culture-kids/</a:t>
            </a:r>
            <a:endParaRPr lang="en-US" sz="1200" dirty="0">
              <a:latin typeface="+mj-lt"/>
            </a:endParaRPr>
          </a:p>
          <a:p>
            <a:r>
              <a:rPr lang="en-US" sz="1200" dirty="0"/>
              <a:t>More about six different styles of coping strategies: BASIC pH (acronym) is a nice model that Singapore MOE uses, learning from an Israeli center:  </a:t>
            </a:r>
            <a:r>
              <a:rPr lang="en-US" sz="1200" dirty="0">
                <a:hlinkClick r:id="rId10"/>
              </a:rPr>
              <a:t>https://www.lcps.org/cms/lib4/VA01000195/Centricity/Domain/8931/HOW%20CHILDREN%20COPE.pdf</a:t>
            </a:r>
            <a:endParaRPr lang="en-US" sz="1200" dirty="0"/>
          </a:p>
          <a:p>
            <a:endParaRPr lang="en-US" sz="1200" dirty="0">
              <a:latin typeface="+mj-lt"/>
            </a:endParaRPr>
          </a:p>
        </p:txBody>
      </p:sp>
      <p:sp>
        <p:nvSpPr>
          <p:cNvPr id="4" name="Title 1">
            <a:extLst>
              <a:ext uri="{FF2B5EF4-FFF2-40B4-BE49-F238E27FC236}">
                <a16:creationId xmlns:a16="http://schemas.microsoft.com/office/drawing/2014/main" id="{0C2D1267-2140-D944-9AD1-DBBAE4998523}"/>
              </a:ext>
            </a:extLst>
          </p:cNvPr>
          <p:cNvSpPr txBox="1">
            <a:spLocks/>
          </p:cNvSpPr>
          <p:nvPr/>
        </p:nvSpPr>
        <p:spPr>
          <a:xfrm>
            <a:off x="-436902" y="5487700"/>
            <a:ext cx="12192001" cy="1131757"/>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4800" b="1" dirty="0">
                <a:latin typeface="Papyrus" panose="020B0602040200020303" pitchFamily="34" charset="77"/>
              </a:rPr>
              <a:t>Thank you!</a:t>
            </a:r>
          </a:p>
          <a:p>
            <a:pPr algn="r"/>
            <a:endParaRPr lang="en-US" sz="3200" b="1" dirty="0">
              <a:latin typeface="Papyrus" panose="020B0602040200020303" pitchFamily="34" charset="77"/>
            </a:endParaRPr>
          </a:p>
          <a:p>
            <a:pPr algn="r"/>
            <a:r>
              <a:rPr lang="en-US" sz="1800" dirty="0">
                <a:hlinkClick r:id="rId11"/>
              </a:rPr>
              <a:t>esther.tan@post.harvard.edu</a:t>
            </a:r>
            <a:r>
              <a:rPr lang="en-US" sz="1800" dirty="0"/>
              <a:t>, </a:t>
            </a:r>
            <a:endParaRPr lang="en-US" sz="1800" b="1" dirty="0"/>
          </a:p>
        </p:txBody>
      </p:sp>
      <p:pic>
        <p:nvPicPr>
          <p:cNvPr id="5" name="Picture 6" descr="https://d188rgcu4zozwl.cloudfront.net/content/B01HT6MM9E/resources/518153589">
            <a:extLst>
              <a:ext uri="{FF2B5EF4-FFF2-40B4-BE49-F238E27FC236}">
                <a16:creationId xmlns:a16="http://schemas.microsoft.com/office/drawing/2014/main" id="{792B4141-0200-AF4C-B15E-5C4759C887D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435373" y="345343"/>
            <a:ext cx="1540228" cy="2228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14290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3">
            <a:extLst>
              <a:ext uri="{FF2B5EF4-FFF2-40B4-BE49-F238E27FC236}">
                <a16:creationId xmlns:a16="http://schemas.microsoft.com/office/drawing/2014/main" id="{BD7F6EDD-5DF6-F54F-B029-FCDAF35D8E0D}"/>
              </a:ext>
            </a:extLst>
          </p:cNvPr>
          <p:cNvSpPr>
            <a:spLocks noGrp="1"/>
          </p:cNvSpPr>
          <p:nvPr>
            <p:ph type="subTitle" idx="1"/>
          </p:nvPr>
        </p:nvSpPr>
        <p:spPr>
          <a:xfrm>
            <a:off x="653142" y="2826555"/>
            <a:ext cx="11028784" cy="2932085"/>
          </a:xfrm>
          <a:prstGeom prst="rect">
            <a:avLst/>
          </a:prstGeom>
          <a:blipFill dpi="0" rotWithShape="1">
            <a:blip r:embed="rId3">
              <a:alphaModFix amt="28000"/>
            </a:blip>
            <a:srcRect/>
            <a:tile tx="0" ty="0" sx="100000" sy="100000" flip="none" algn="tl"/>
          </a:blipFill>
        </p:spPr>
        <p:txBody>
          <a:bodyPr wrap="square">
            <a:spAutoFit/>
          </a:bodyPr>
          <a:lstStyle/>
          <a:p>
            <a:pPr algn="ctr"/>
            <a:r>
              <a:rPr lang="en-SG" i="1" dirty="0">
                <a:latin typeface="Candara" panose="020E0502030303020204" pitchFamily="34" charset="0"/>
                <a:cs typeface="Angsana New" panose="020B0502040204020203" pitchFamily="18" charset="-34"/>
              </a:rPr>
              <a:t>With </a:t>
            </a:r>
            <a:r>
              <a:rPr lang="en-SG" b="1" i="1" dirty="0">
                <a:latin typeface="Candara" panose="020E0502030303020204" pitchFamily="34" charset="0"/>
                <a:cs typeface="Angsana New" panose="020B0502040204020203" pitchFamily="18" charset="-34"/>
              </a:rPr>
              <a:t>globalisation and technological advances</a:t>
            </a:r>
            <a:r>
              <a:rPr lang="en-SG" i="1" dirty="0">
                <a:latin typeface="Candara" panose="020E0502030303020204" pitchFamily="34" charset="0"/>
                <a:cs typeface="Angsana New" panose="020B0502040204020203" pitchFamily="18" charset="-34"/>
              </a:rPr>
              <a:t>, there is a sharp </a:t>
            </a:r>
            <a:r>
              <a:rPr lang="en-US" i="1" dirty="0">
                <a:latin typeface="Candara" panose="020E0502030303020204" pitchFamily="34" charset="0"/>
                <a:cs typeface="Angsana New" panose="020B0502040204020203" pitchFamily="18" charset="-34"/>
              </a:rPr>
              <a:t>increase in the number of people travelling, working and living cross-culturally. </a:t>
            </a:r>
          </a:p>
          <a:p>
            <a:pPr algn="ctr"/>
            <a:endParaRPr lang="en-US" i="1" dirty="0">
              <a:latin typeface="Candara" panose="020E0502030303020204" pitchFamily="34" charset="0"/>
              <a:cs typeface="Angsana New" panose="020B0502040204020203" pitchFamily="18" charset="-34"/>
            </a:endParaRPr>
          </a:p>
          <a:p>
            <a:pPr algn="ctr"/>
            <a:r>
              <a:rPr lang="en-US" i="1" dirty="0">
                <a:latin typeface="Candara" panose="020E0502030303020204" pitchFamily="34" charset="0"/>
                <a:cs typeface="Angsana New" panose="020B0502040204020203" pitchFamily="18" charset="-34"/>
              </a:rPr>
              <a:t>This </a:t>
            </a:r>
            <a:r>
              <a:rPr lang="en-US" b="1" i="1" dirty="0">
                <a:latin typeface="Candara" panose="020E0502030303020204" pitchFamily="34" charset="0"/>
                <a:cs typeface="Angsana New" panose="020B0502040204020203" pitchFamily="18" charset="-34"/>
              </a:rPr>
              <a:t>highly-mobile, multi-cultural group </a:t>
            </a:r>
            <a:r>
              <a:rPr lang="en-US" i="1" dirty="0">
                <a:latin typeface="Candara" panose="020E0502030303020204" pitchFamily="34" charset="0"/>
                <a:cs typeface="Angsana New" panose="020B0502040204020203" pitchFamily="18" charset="-34"/>
              </a:rPr>
              <a:t>has unique, emergent psychosocial developmental trajectories, and potentially could be the </a:t>
            </a:r>
          </a:p>
          <a:p>
            <a:pPr algn="ctr"/>
            <a:r>
              <a:rPr lang="en-US" b="1" i="1" dirty="0">
                <a:latin typeface="Candara" panose="020E0502030303020204" pitchFamily="34" charset="0"/>
                <a:cs typeface="Angsana New" panose="020B0502040204020203" pitchFamily="18" charset="-34"/>
              </a:rPr>
              <a:t>prototype citizens of the future</a:t>
            </a:r>
            <a:r>
              <a:rPr lang="en-US" i="1" dirty="0">
                <a:latin typeface="Candara" panose="020E0502030303020204" pitchFamily="34" charset="0"/>
                <a:cs typeface="Angsana New" panose="020B0502040204020203" pitchFamily="18" charset="-34"/>
              </a:rPr>
              <a:t>. </a:t>
            </a:r>
          </a:p>
          <a:p>
            <a:pPr algn="ctr"/>
            <a:endParaRPr lang="en-US" i="1" dirty="0">
              <a:latin typeface="Candara" panose="020E0502030303020204" pitchFamily="34" charset="0"/>
              <a:cs typeface="Angsana New" panose="020B0502040204020203" pitchFamily="18" charset="-34"/>
            </a:endParaRPr>
          </a:p>
        </p:txBody>
      </p:sp>
      <p:sp>
        <p:nvSpPr>
          <p:cNvPr id="11" name="AutoShape 3">
            <a:extLst>
              <a:ext uri="{FF2B5EF4-FFF2-40B4-BE49-F238E27FC236}">
                <a16:creationId xmlns:a16="http://schemas.microsoft.com/office/drawing/2014/main" id="{EEAB739F-9835-8C4E-96F4-0CDE8ED26E24}"/>
              </a:ext>
            </a:extLst>
          </p:cNvPr>
          <p:cNvSpPr>
            <a:spLocks/>
          </p:cNvSpPr>
          <p:nvPr/>
        </p:nvSpPr>
        <p:spPr bwMode="auto">
          <a:xfrm>
            <a:off x="8276952" y="417137"/>
            <a:ext cx="3404974" cy="2009056"/>
          </a:xfrm>
          <a:custGeom>
            <a:avLst/>
            <a:gdLst>
              <a:gd name="T0" fmla="*/ 0 w 19587"/>
              <a:gd name="T1" fmla="*/ 0 h 19875"/>
              <a:gd name="T2" fmla="*/ 19587 w 19587"/>
              <a:gd name="T3" fmla="*/ 19875 h 19875"/>
            </a:gdLst>
            <a:ahLst/>
            <a:cxnLst/>
            <a:rect l="T0" t="T1" r="T2" b="T3"/>
            <a:pathLst>
              <a:path w="19587" h="19875">
                <a:moveTo>
                  <a:pt x="1051" y="0"/>
                </a:moveTo>
                <a:cubicBezTo>
                  <a:pt x="471" y="0"/>
                  <a:pt x="0" y="748"/>
                  <a:pt x="0" y="1670"/>
                </a:cubicBezTo>
                <a:lnTo>
                  <a:pt x="0" y="18205"/>
                </a:lnTo>
                <a:cubicBezTo>
                  <a:pt x="0" y="18232"/>
                  <a:pt x="5" y="18257"/>
                  <a:pt x="5" y="18283"/>
                </a:cubicBezTo>
                <a:lnTo>
                  <a:pt x="-2013" y="21600"/>
                </a:lnTo>
                <a:lnTo>
                  <a:pt x="639" y="19742"/>
                </a:lnTo>
                <a:cubicBezTo>
                  <a:pt x="765" y="19828"/>
                  <a:pt x="904" y="19875"/>
                  <a:pt x="1051" y="19875"/>
                </a:cubicBezTo>
                <a:lnTo>
                  <a:pt x="18537" y="19875"/>
                </a:lnTo>
                <a:cubicBezTo>
                  <a:pt x="19117" y="19875"/>
                  <a:pt x="19587" y="19127"/>
                  <a:pt x="19587" y="18205"/>
                </a:cubicBezTo>
                <a:lnTo>
                  <a:pt x="19587" y="1670"/>
                </a:lnTo>
                <a:cubicBezTo>
                  <a:pt x="19587" y="748"/>
                  <a:pt x="19117" y="0"/>
                  <a:pt x="18537" y="0"/>
                </a:cubicBezTo>
                <a:lnTo>
                  <a:pt x="1051" y="0"/>
                </a:lnTo>
                <a:close/>
                <a:moveTo>
                  <a:pt x="1051" y="0"/>
                </a:moveTo>
              </a:path>
            </a:pathLst>
          </a:custGeom>
          <a:gradFill>
            <a:gsLst>
              <a:gs pos="0">
                <a:schemeClr val="bg2">
                  <a:tint val="94000"/>
                  <a:satMod val="80000"/>
                  <a:lumMod val="106000"/>
                </a:schemeClr>
              </a:gs>
              <a:gs pos="100000">
                <a:schemeClr val="bg2">
                  <a:shade val="80000"/>
                </a:schemeClr>
              </a:gs>
            </a:gsLst>
            <a:path path="circle">
              <a:fillToRect l="50000" t="50000" r="50000" b="50000"/>
            </a:path>
          </a:gradFill>
          <a:ln>
            <a:noFill/>
          </a:ln>
          <a:effectLst>
            <a:outerShdw blurRad="50800" dist="12700" algn="ctr" rotWithShape="0">
              <a:schemeClr val="bg2">
                <a:alpha val="50000"/>
              </a:schemeClr>
            </a:outerShdw>
          </a:effectLst>
          <a:extLst/>
        </p:spPr>
        <p:txBody>
          <a:bodyPr lIns="0" tIns="0" rIns="0" bIns="0" anchor="ctr"/>
          <a:lstStyle>
            <a:lvl1pPr eaLnBrk="0" hangingPunct="0">
              <a:defRPr sz="3600">
                <a:solidFill>
                  <a:srgbClr val="45433A"/>
                </a:solidFill>
                <a:latin typeface="Hoefler Text" charset="0"/>
                <a:ea typeface="ヒラギノ明朝 ProN W3" charset="-128"/>
                <a:sym typeface="Hoefler Text" charset="0"/>
              </a:defRPr>
            </a:lvl1pPr>
            <a:lvl2pPr marL="742950" indent="-285750" eaLnBrk="0" hangingPunct="0">
              <a:defRPr sz="3600">
                <a:solidFill>
                  <a:srgbClr val="45433A"/>
                </a:solidFill>
                <a:latin typeface="Hoefler Text" charset="0"/>
                <a:ea typeface="ヒラギノ明朝 ProN W3" charset="-128"/>
                <a:sym typeface="Hoefler Text" charset="0"/>
              </a:defRPr>
            </a:lvl2pPr>
            <a:lvl3pPr marL="1143000" indent="-228600" eaLnBrk="0" hangingPunct="0">
              <a:defRPr sz="3600">
                <a:solidFill>
                  <a:srgbClr val="45433A"/>
                </a:solidFill>
                <a:latin typeface="Hoefler Text" charset="0"/>
                <a:ea typeface="ヒラギノ明朝 ProN W3" charset="-128"/>
                <a:sym typeface="Hoefler Text" charset="0"/>
              </a:defRPr>
            </a:lvl3pPr>
            <a:lvl4pPr marL="1600200" indent="-228600" eaLnBrk="0" hangingPunct="0">
              <a:defRPr sz="3600">
                <a:solidFill>
                  <a:srgbClr val="45433A"/>
                </a:solidFill>
                <a:latin typeface="Hoefler Text" charset="0"/>
                <a:ea typeface="ヒラギノ明朝 ProN W3" charset="-128"/>
                <a:sym typeface="Hoefler Text" charset="0"/>
              </a:defRPr>
            </a:lvl4pPr>
            <a:lvl5pPr marL="2057400" indent="-228600" eaLnBrk="0" hangingPunct="0">
              <a:defRPr sz="3600">
                <a:solidFill>
                  <a:srgbClr val="45433A"/>
                </a:solidFill>
                <a:latin typeface="Hoefler Text" charset="0"/>
                <a:ea typeface="ヒラギノ明朝 ProN W3" charset="-128"/>
                <a:sym typeface="Hoefler Text" charset="0"/>
              </a:defRPr>
            </a:lvl5pPr>
            <a:lvl6pPr marL="2514600" indent="-228600" algn="ctr" eaLnBrk="0" fontAlgn="base" hangingPunct="0">
              <a:spcBef>
                <a:spcPct val="0"/>
              </a:spcBef>
              <a:spcAft>
                <a:spcPct val="0"/>
              </a:spcAft>
              <a:defRPr sz="3600">
                <a:solidFill>
                  <a:srgbClr val="45433A"/>
                </a:solidFill>
                <a:latin typeface="Hoefler Text" charset="0"/>
                <a:ea typeface="ヒラギノ明朝 ProN W3" charset="-128"/>
                <a:sym typeface="Hoefler Text" charset="0"/>
              </a:defRPr>
            </a:lvl6pPr>
            <a:lvl7pPr marL="2971800" indent="-228600" algn="ctr" eaLnBrk="0" fontAlgn="base" hangingPunct="0">
              <a:spcBef>
                <a:spcPct val="0"/>
              </a:spcBef>
              <a:spcAft>
                <a:spcPct val="0"/>
              </a:spcAft>
              <a:defRPr sz="3600">
                <a:solidFill>
                  <a:srgbClr val="45433A"/>
                </a:solidFill>
                <a:latin typeface="Hoefler Text" charset="0"/>
                <a:ea typeface="ヒラギノ明朝 ProN W3" charset="-128"/>
                <a:sym typeface="Hoefler Text" charset="0"/>
              </a:defRPr>
            </a:lvl7pPr>
            <a:lvl8pPr marL="3429000" indent="-228600" algn="ctr" eaLnBrk="0" fontAlgn="base" hangingPunct="0">
              <a:spcBef>
                <a:spcPct val="0"/>
              </a:spcBef>
              <a:spcAft>
                <a:spcPct val="0"/>
              </a:spcAft>
              <a:defRPr sz="3600">
                <a:solidFill>
                  <a:srgbClr val="45433A"/>
                </a:solidFill>
                <a:latin typeface="Hoefler Text" charset="0"/>
                <a:ea typeface="ヒラギノ明朝 ProN W3" charset="-128"/>
                <a:sym typeface="Hoefler Text" charset="0"/>
              </a:defRPr>
            </a:lvl8pPr>
            <a:lvl9pPr marL="3886200" indent="-228600" algn="ctr" eaLnBrk="0" fontAlgn="base" hangingPunct="0">
              <a:spcBef>
                <a:spcPct val="0"/>
              </a:spcBef>
              <a:spcAft>
                <a:spcPct val="0"/>
              </a:spcAft>
              <a:defRPr sz="3600">
                <a:solidFill>
                  <a:srgbClr val="45433A"/>
                </a:solidFill>
                <a:latin typeface="Hoefler Text" charset="0"/>
                <a:ea typeface="ヒラギノ明朝 ProN W3" charset="-128"/>
                <a:sym typeface="Hoefler Text" charset="0"/>
              </a:defRPr>
            </a:lvl9pPr>
          </a:lstStyle>
          <a:p>
            <a:pPr algn="ctr" defTabSz="642915" eaLnBrk="1" fontAlgn="base" hangingPunct="1">
              <a:spcBef>
                <a:spcPct val="0"/>
              </a:spcBef>
              <a:spcAft>
                <a:spcPct val="0"/>
              </a:spcAft>
              <a:defRPr/>
            </a:pPr>
            <a:r>
              <a:rPr lang="en-US" altLang="en-US" sz="2531" dirty="0">
                <a:solidFill>
                  <a:srgbClr val="A40800"/>
                </a:solidFill>
                <a:ea typeface="MS PGothic" pitchFamily="34" charset="-128"/>
              </a:rPr>
              <a:t>Are TCKs prototype citizens of the future?</a:t>
            </a:r>
          </a:p>
          <a:p>
            <a:pPr algn="r" defTabSz="642915" eaLnBrk="1" fontAlgn="base" hangingPunct="1">
              <a:spcBef>
                <a:spcPct val="0"/>
              </a:spcBef>
              <a:spcAft>
                <a:spcPct val="0"/>
              </a:spcAft>
              <a:defRPr/>
            </a:pPr>
            <a:r>
              <a:rPr lang="en-US" altLang="en-US" sz="1687" dirty="0" err="1">
                <a:solidFill>
                  <a:srgbClr val="A40800"/>
                </a:solidFill>
                <a:ea typeface="MS PGothic" pitchFamily="34" charset="-128"/>
              </a:rPr>
              <a:t>tckid.com</a:t>
            </a:r>
            <a:endParaRPr lang="en-US" altLang="en-US" sz="1687" dirty="0">
              <a:solidFill>
                <a:srgbClr val="A40800"/>
              </a:solidFill>
              <a:ea typeface="MS PGothic" pitchFamily="34" charset="-128"/>
            </a:endParaRPr>
          </a:p>
          <a:p>
            <a:pPr algn="r" defTabSz="642915" eaLnBrk="1" fontAlgn="base" hangingPunct="1">
              <a:spcBef>
                <a:spcPct val="0"/>
              </a:spcBef>
              <a:spcAft>
                <a:spcPct val="0"/>
              </a:spcAft>
              <a:defRPr/>
            </a:pPr>
            <a:endParaRPr lang="en-US" altLang="en-US" sz="1687" dirty="0">
              <a:solidFill>
                <a:srgbClr val="A40800"/>
              </a:solidFill>
              <a:ea typeface="MS PGothic" pitchFamily="34" charset="-128"/>
            </a:endParaRPr>
          </a:p>
          <a:p>
            <a:pPr algn="r" defTabSz="642915" eaLnBrk="1" fontAlgn="base" hangingPunct="1">
              <a:spcBef>
                <a:spcPct val="0"/>
              </a:spcBef>
              <a:spcAft>
                <a:spcPct val="0"/>
              </a:spcAft>
              <a:defRPr/>
            </a:pPr>
            <a:r>
              <a:rPr lang="en-US" altLang="en-US" sz="1687" dirty="0">
                <a:solidFill>
                  <a:srgbClr val="A40800"/>
                </a:solidFill>
                <a:ea typeface="MS PGothic" pitchFamily="34" charset="-128"/>
              </a:rPr>
              <a:t>Ted Ward (1984)</a:t>
            </a:r>
          </a:p>
        </p:txBody>
      </p:sp>
      <p:sp>
        <p:nvSpPr>
          <p:cNvPr id="6" name="Rectangle 5">
            <a:extLst>
              <a:ext uri="{FF2B5EF4-FFF2-40B4-BE49-F238E27FC236}">
                <a16:creationId xmlns:a16="http://schemas.microsoft.com/office/drawing/2014/main" id="{63FB9AB2-1C38-4449-BB91-6207BD258DE9}"/>
              </a:ext>
            </a:extLst>
          </p:cNvPr>
          <p:cNvSpPr/>
          <p:nvPr/>
        </p:nvSpPr>
        <p:spPr>
          <a:xfrm>
            <a:off x="391885" y="877593"/>
            <a:ext cx="7251088" cy="830997"/>
          </a:xfrm>
          <a:prstGeom prst="rect">
            <a:avLst/>
          </a:prstGeom>
        </p:spPr>
        <p:txBody>
          <a:bodyPr wrap="none">
            <a:spAutoFit/>
          </a:bodyPr>
          <a:lstStyle/>
          <a:p>
            <a:pPr>
              <a:defRPr/>
            </a:pPr>
            <a:r>
              <a:rPr lang="en-US" sz="4800" dirty="0">
                <a:latin typeface="Papyrus" panose="020B0602040200020303" pitchFamily="34" charset="77"/>
                <a:sym typeface="Hoefler Text" charset="0"/>
              </a:rPr>
              <a:t>Why is it important for us?</a:t>
            </a:r>
          </a:p>
        </p:txBody>
      </p:sp>
    </p:spTree>
    <p:extLst>
      <p:ext uri="{BB962C8B-B14F-4D97-AF65-F5344CB8AC3E}">
        <p14:creationId xmlns:p14="http://schemas.microsoft.com/office/powerpoint/2010/main" val="400204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9C7FF832-1F87-1F44-92E2-DD61C57254A7}"/>
              </a:ext>
            </a:extLst>
          </p:cNvPr>
          <p:cNvSpPr>
            <a:spLocks noGrp="1" noChangeArrowheads="1"/>
          </p:cNvSpPr>
          <p:nvPr>
            <p:ph type="title"/>
          </p:nvPr>
        </p:nvSpPr>
        <p:spPr>
          <a:xfrm>
            <a:off x="3382866" y="271942"/>
            <a:ext cx="8453534" cy="892969"/>
          </a:xfrm>
        </p:spPr>
        <p:txBody>
          <a:bodyPr>
            <a:normAutofit fontScale="90000"/>
          </a:bodyPr>
          <a:lstStyle/>
          <a:p>
            <a:pPr eaLnBrk="1" hangingPunct="1">
              <a:lnSpc>
                <a:spcPct val="110000"/>
              </a:lnSpc>
              <a:defRPr/>
            </a:pPr>
            <a:r>
              <a:rPr lang="en-US" altLang="en-US" sz="4800" dirty="0">
                <a:latin typeface="Papyrus" panose="020B0602040200020303" pitchFamily="34" charset="77"/>
                <a:sym typeface="Hoefler Text" charset="0"/>
              </a:rPr>
              <a:t>Emerging Trends in Globalization</a:t>
            </a:r>
          </a:p>
        </p:txBody>
      </p:sp>
      <p:sp>
        <p:nvSpPr>
          <p:cNvPr id="23553" name="Rectangle 1">
            <a:extLst>
              <a:ext uri="{FF2B5EF4-FFF2-40B4-BE49-F238E27FC236}">
                <a16:creationId xmlns:a16="http://schemas.microsoft.com/office/drawing/2014/main" id="{61FDB307-307F-0C48-8E56-AA074BB6EEFC}"/>
              </a:ext>
            </a:extLst>
          </p:cNvPr>
          <p:cNvSpPr>
            <a:spLocks noGrp="1" noChangeArrowheads="1"/>
          </p:cNvSpPr>
          <p:nvPr>
            <p:ph idx="1"/>
          </p:nvPr>
        </p:nvSpPr>
        <p:spPr>
          <a:xfrm>
            <a:off x="3258976" y="1324315"/>
            <a:ext cx="8285324" cy="5145848"/>
          </a:xfrm>
          <a:blipFill dpi="0" rotWithShape="1">
            <a:blip r:embed="rId2">
              <a:alphaModFix amt="24000"/>
            </a:blip>
            <a:srcRect/>
            <a:tile tx="0" ty="0" sx="100000" sy="100000" flip="none" algn="tl"/>
          </a:blipFill>
        </p:spPr>
        <p:txBody>
          <a:bodyPr>
            <a:noAutofit/>
          </a:bodyPr>
          <a:lstStyle/>
          <a:p>
            <a:pPr eaLnBrk="1" hangingPunct="1">
              <a:buBlip>
                <a:blip r:embed="rId3"/>
              </a:buBlip>
              <a:tabLst>
                <a:tab pos="419680" algn="l"/>
                <a:tab pos="642915" algn="l"/>
              </a:tabLst>
              <a:defRPr/>
            </a:pPr>
            <a:r>
              <a:rPr lang="en-US" altLang="en-US" sz="2000" b="1" dirty="0">
                <a:solidFill>
                  <a:srgbClr val="1A1A1A"/>
                </a:solidFill>
                <a:sym typeface="Helvetica" charset="0"/>
              </a:rPr>
              <a:t>21st century workforce = multi-cultural workforce </a:t>
            </a:r>
          </a:p>
          <a:p>
            <a:pPr eaLnBrk="1" hangingPunct="1">
              <a:buBlip>
                <a:blip r:embed="rId3"/>
              </a:buBlip>
              <a:tabLst>
                <a:tab pos="419680" algn="l"/>
                <a:tab pos="642915" algn="l"/>
              </a:tabLst>
              <a:defRPr/>
            </a:pPr>
            <a:r>
              <a:rPr lang="en-US" altLang="en-US" sz="2000" b="1" dirty="0">
                <a:solidFill>
                  <a:srgbClr val="1A1A1A"/>
                </a:solidFill>
                <a:sym typeface="Helvetica" charset="0"/>
              </a:rPr>
              <a:t>Do we have what it takes to be a good clinician, social worker, people-helper?</a:t>
            </a:r>
            <a:endParaRPr lang="en-US" altLang="en-US" sz="2000" dirty="0">
              <a:solidFill>
                <a:srgbClr val="1A1A1A"/>
              </a:solidFill>
              <a:ea typeface="ヒラギノ角ゴ ProN W3" charset="-128"/>
              <a:sym typeface="Helvetica" charset="0"/>
            </a:endParaRPr>
          </a:p>
          <a:p>
            <a:pPr marL="0" indent="0" eaLnBrk="1" hangingPunct="1">
              <a:buNone/>
              <a:tabLst>
                <a:tab pos="419680" algn="l"/>
                <a:tab pos="642915" algn="l"/>
              </a:tabLst>
              <a:defRPr/>
            </a:pPr>
            <a:endParaRPr lang="en-US" altLang="en-US" sz="1800" dirty="0">
              <a:solidFill>
                <a:srgbClr val="1A1A1A"/>
              </a:solidFill>
              <a:ea typeface="ヒラギノ角ゴ ProN W3" charset="-128"/>
              <a:sym typeface="Helvetica" charset="0"/>
            </a:endParaRPr>
          </a:p>
          <a:p>
            <a:pPr eaLnBrk="1" hangingPunct="1">
              <a:buClr>
                <a:srgbClr val="1A1A1A"/>
              </a:buClr>
              <a:buFont typeface="Helvetica" charset="0"/>
              <a:buChar char="•"/>
              <a:tabLst>
                <a:tab pos="419680" algn="l"/>
                <a:tab pos="642915" algn="l"/>
              </a:tabLst>
              <a:defRPr/>
            </a:pPr>
            <a:r>
              <a:rPr lang="en-US" altLang="en-US" sz="1800" b="1" dirty="0">
                <a:solidFill>
                  <a:schemeClr val="accent1"/>
                </a:solidFill>
                <a:sym typeface="Helvetica" charset="0"/>
              </a:rPr>
              <a:t>75% of all international ventures fail </a:t>
            </a:r>
            <a:r>
              <a:rPr lang="en-US" altLang="en-US" sz="1800" dirty="0">
                <a:solidFill>
                  <a:schemeClr val="accent1"/>
                </a:solidFill>
                <a:sym typeface="Helvetica" charset="0"/>
              </a:rPr>
              <a:t>due to </a:t>
            </a:r>
            <a:r>
              <a:rPr lang="en-US" altLang="en-US" sz="1800" b="1" dirty="0">
                <a:solidFill>
                  <a:schemeClr val="accent1"/>
                </a:solidFill>
                <a:sym typeface="Helvetica" charset="0"/>
              </a:rPr>
              <a:t>cross-cultural issues</a:t>
            </a:r>
            <a:endParaRPr lang="en-US" altLang="en-US" sz="1800" b="1" dirty="0">
              <a:solidFill>
                <a:schemeClr val="accent1"/>
              </a:solidFill>
              <a:ea typeface="ヒラギノ角ゴ ProN W3" charset="-128"/>
              <a:sym typeface="Helvetica" charset="0"/>
            </a:endParaRPr>
          </a:p>
          <a:p>
            <a:pPr eaLnBrk="1" hangingPunct="1">
              <a:lnSpc>
                <a:spcPct val="100000"/>
              </a:lnSpc>
              <a:buClr>
                <a:srgbClr val="1A1A1A"/>
              </a:buClr>
              <a:buFont typeface="Helvetica" charset="0"/>
              <a:buChar char="•"/>
              <a:tabLst>
                <a:tab pos="419680" algn="l"/>
                <a:tab pos="642915" algn="l"/>
              </a:tabLst>
              <a:defRPr/>
            </a:pPr>
            <a:r>
              <a:rPr lang="en-US" altLang="en-US" sz="1800" dirty="0">
                <a:solidFill>
                  <a:srgbClr val="1A1A1A"/>
                </a:solidFill>
                <a:sym typeface="Helvetica" charset="0"/>
              </a:rPr>
              <a:t>Up to </a:t>
            </a:r>
            <a:r>
              <a:rPr lang="en-US" altLang="en-US" sz="1800" b="1" dirty="0">
                <a:solidFill>
                  <a:srgbClr val="1A1A1A"/>
                </a:solidFill>
                <a:sym typeface="Helvetica" charset="0"/>
              </a:rPr>
              <a:t>50% of all expatriates international assignments end prematurely</a:t>
            </a:r>
            <a:r>
              <a:rPr lang="en-US" altLang="en-US" sz="1800" dirty="0">
                <a:solidFill>
                  <a:srgbClr val="1A1A1A"/>
                </a:solidFill>
                <a:sym typeface="Helvetica" charset="0"/>
              </a:rPr>
              <a:t>, costing US organizations between $250,000 and 1.2 million each time. The collateral damage inflicted on customer relationships, credibility and profit is beyond estimate.</a:t>
            </a:r>
          </a:p>
          <a:p>
            <a:pPr eaLnBrk="1" hangingPunct="1">
              <a:lnSpc>
                <a:spcPct val="100000"/>
              </a:lnSpc>
              <a:buClr>
                <a:srgbClr val="1A1A1A"/>
              </a:buClr>
              <a:buFont typeface="Helvetica" charset="0"/>
              <a:buChar char="•"/>
              <a:tabLst>
                <a:tab pos="419680" algn="l"/>
                <a:tab pos="642915" algn="l"/>
              </a:tabLst>
              <a:defRPr/>
            </a:pPr>
            <a:endParaRPr lang="en-US" altLang="en-US" sz="1800" dirty="0">
              <a:solidFill>
                <a:srgbClr val="1A1A1A"/>
              </a:solidFill>
              <a:ea typeface="ヒラギノ角ゴ ProN W3" charset="-128"/>
              <a:sym typeface="Helvetica" charset="0"/>
            </a:endParaRPr>
          </a:p>
          <a:p>
            <a:pPr eaLnBrk="1" hangingPunct="1">
              <a:lnSpc>
                <a:spcPct val="100000"/>
              </a:lnSpc>
              <a:buClr>
                <a:srgbClr val="1A1A1A"/>
              </a:buClr>
              <a:buFont typeface="Helvetica" charset="0"/>
              <a:buChar char="•"/>
              <a:tabLst>
                <a:tab pos="419680" algn="l"/>
                <a:tab pos="642915" algn="l"/>
              </a:tabLst>
              <a:defRPr/>
            </a:pPr>
            <a:r>
              <a:rPr lang="en-US" altLang="en-US" sz="1800" b="1" dirty="0">
                <a:solidFill>
                  <a:schemeClr val="accent1"/>
                </a:solidFill>
                <a:sym typeface="Helvetica" charset="0"/>
              </a:rPr>
              <a:t>40% of multinational teams fail to attain their objectives </a:t>
            </a:r>
            <a:r>
              <a:rPr lang="en-US" altLang="en-US" sz="1800" dirty="0">
                <a:solidFill>
                  <a:schemeClr val="accent1"/>
                </a:solidFill>
                <a:sym typeface="Helvetica" charset="0"/>
              </a:rPr>
              <a:t>because they fail to grasp </a:t>
            </a:r>
            <a:r>
              <a:rPr lang="en-US" altLang="en-US" sz="1800" b="1" dirty="0">
                <a:solidFill>
                  <a:schemeClr val="accent1"/>
                </a:solidFill>
                <a:sym typeface="Helvetica" charset="0"/>
              </a:rPr>
              <a:t>cultural intricacies </a:t>
            </a:r>
            <a:r>
              <a:rPr lang="en-US" altLang="en-US" sz="1800" dirty="0">
                <a:solidFill>
                  <a:schemeClr val="accent1"/>
                </a:solidFill>
                <a:sym typeface="Helvetica" charset="0"/>
              </a:rPr>
              <a:t>or their </a:t>
            </a:r>
            <a:r>
              <a:rPr lang="en-US" altLang="en-US" sz="1800" b="1" dirty="0">
                <a:solidFill>
                  <a:schemeClr val="accent1"/>
                </a:solidFill>
                <a:sym typeface="Helvetica" charset="0"/>
              </a:rPr>
              <a:t>families could not adapt to cultural changes </a:t>
            </a:r>
            <a:r>
              <a:rPr lang="en-US" altLang="en-US" sz="1800" dirty="0">
                <a:solidFill>
                  <a:schemeClr val="accent1"/>
                </a:solidFill>
                <a:sym typeface="Helvetica" charset="0"/>
              </a:rPr>
              <a:t>in the host country.</a:t>
            </a:r>
            <a:endParaRPr lang="en-US" altLang="en-US" sz="1800" dirty="0">
              <a:solidFill>
                <a:schemeClr val="accent1"/>
              </a:solidFill>
              <a:ea typeface="ヒラギノ角ゴ ProN W3" charset="-128"/>
              <a:sym typeface="Helvetica" charset="0"/>
            </a:endParaRPr>
          </a:p>
          <a:p>
            <a:pPr eaLnBrk="1" hangingPunct="1">
              <a:lnSpc>
                <a:spcPct val="100000"/>
              </a:lnSpc>
              <a:buClr>
                <a:srgbClr val="1A1A1A"/>
              </a:buClr>
              <a:buFont typeface="Helvetica" charset="0"/>
              <a:buChar char="•"/>
              <a:tabLst>
                <a:tab pos="419680" algn="l"/>
                <a:tab pos="642915" algn="l"/>
              </a:tabLst>
              <a:defRPr/>
            </a:pPr>
            <a:r>
              <a:rPr lang="en-US" altLang="en-US" sz="1800" dirty="0">
                <a:solidFill>
                  <a:srgbClr val="1A1A1A"/>
                </a:solidFill>
                <a:sym typeface="Helvetica" charset="0"/>
              </a:rPr>
              <a:t>An undisclosed figure of corporate training programs delivered to multin</a:t>
            </a:r>
            <a:r>
              <a:rPr lang="en-US" altLang="en-US" sz="2000" dirty="0">
                <a:solidFill>
                  <a:srgbClr val="1A1A1A"/>
                </a:solidFill>
                <a:sym typeface="Helvetica" charset="0"/>
              </a:rPr>
              <a:t>ational employees across foreign branches fail to </a:t>
            </a:r>
            <a:r>
              <a:rPr lang="en-US" altLang="en-US" sz="2000" b="1" dirty="0">
                <a:solidFill>
                  <a:srgbClr val="1A1A1A"/>
                </a:solidFill>
                <a:sym typeface="Helvetica" charset="0"/>
              </a:rPr>
              <a:t>achieve the expected results.</a:t>
            </a:r>
            <a:endParaRPr lang="en-US" altLang="en-US" sz="2000" b="1" dirty="0">
              <a:solidFill>
                <a:srgbClr val="1A1A1A"/>
              </a:solidFill>
              <a:ea typeface="ヒラギノ角ゴ ProN W3" charset="-128"/>
              <a:sym typeface="Helvetica" charset="0"/>
            </a:endParaRPr>
          </a:p>
        </p:txBody>
      </p:sp>
      <p:sp>
        <p:nvSpPr>
          <p:cNvPr id="4" name="AutoShape 4">
            <a:extLst>
              <a:ext uri="{FF2B5EF4-FFF2-40B4-BE49-F238E27FC236}">
                <a16:creationId xmlns:a16="http://schemas.microsoft.com/office/drawing/2014/main" id="{6222ACAB-1E77-2649-B675-C65307FB27E8}"/>
              </a:ext>
            </a:extLst>
          </p:cNvPr>
          <p:cNvSpPr>
            <a:spLocks/>
          </p:cNvSpPr>
          <p:nvPr/>
        </p:nvSpPr>
        <p:spPr bwMode="auto">
          <a:xfrm>
            <a:off x="0" y="320849"/>
            <a:ext cx="3137095" cy="1688123"/>
          </a:xfrm>
          <a:custGeom>
            <a:avLst/>
            <a:gdLst>
              <a:gd name="T0" fmla="*/ 0 w 21600"/>
              <a:gd name="T1" fmla="*/ 0 h 17745"/>
              <a:gd name="T2" fmla="*/ 21600 w 21600"/>
              <a:gd name="T3" fmla="*/ 17745 h 17745"/>
            </a:gdLst>
            <a:ahLst/>
            <a:cxnLst/>
            <a:rect l="T0" t="T1" r="T2" b="T3"/>
            <a:pathLst>
              <a:path w="21600" h="17745">
                <a:moveTo>
                  <a:pt x="1158" y="0"/>
                </a:moveTo>
                <a:cubicBezTo>
                  <a:pt x="519" y="0"/>
                  <a:pt x="0" y="703"/>
                  <a:pt x="0" y="1570"/>
                </a:cubicBezTo>
                <a:lnTo>
                  <a:pt x="0" y="16175"/>
                </a:lnTo>
                <a:cubicBezTo>
                  <a:pt x="0" y="17042"/>
                  <a:pt x="519" y="17745"/>
                  <a:pt x="1158" y="17745"/>
                </a:cubicBezTo>
                <a:lnTo>
                  <a:pt x="9915" y="17745"/>
                </a:lnTo>
                <a:lnTo>
                  <a:pt x="10494" y="21600"/>
                </a:lnTo>
                <a:lnTo>
                  <a:pt x="11075" y="17745"/>
                </a:lnTo>
                <a:lnTo>
                  <a:pt x="20442" y="17745"/>
                </a:lnTo>
                <a:cubicBezTo>
                  <a:pt x="21081" y="17745"/>
                  <a:pt x="21600" y="17042"/>
                  <a:pt x="21600" y="16175"/>
                </a:cubicBezTo>
                <a:lnTo>
                  <a:pt x="21600" y="1570"/>
                </a:lnTo>
                <a:cubicBezTo>
                  <a:pt x="21600" y="703"/>
                  <a:pt x="21081" y="0"/>
                  <a:pt x="20442" y="0"/>
                </a:cubicBezTo>
                <a:lnTo>
                  <a:pt x="1158" y="0"/>
                </a:lnTo>
                <a:close/>
                <a:moveTo>
                  <a:pt x="1158" y="0"/>
                </a:moveTo>
              </a:path>
            </a:pathLst>
          </a:custGeom>
          <a:gradFill>
            <a:gsLst>
              <a:gs pos="0">
                <a:schemeClr val="bg2">
                  <a:tint val="94000"/>
                  <a:satMod val="80000"/>
                  <a:lumMod val="106000"/>
                </a:schemeClr>
              </a:gs>
              <a:gs pos="100000">
                <a:schemeClr val="bg2">
                  <a:shade val="80000"/>
                </a:schemeClr>
              </a:gs>
            </a:gsLst>
            <a:path path="circle">
              <a:fillToRect l="50000" t="50000" r="50000" b="50000"/>
            </a:path>
          </a:gradFill>
          <a:ln>
            <a:noFill/>
          </a:ln>
          <a:effectLst>
            <a:outerShdw blurRad="50800" dist="12700" algn="ctr" rotWithShape="0">
              <a:schemeClr val="bg2">
                <a:alpha val="50000"/>
              </a:schemeClr>
            </a:outerShdw>
          </a:effectLst>
          <a:extLst/>
        </p:spPr>
        <p:txBody>
          <a:bodyPr lIns="0" tIns="0" rIns="0" bIns="0" anchor="ctr"/>
          <a:lstStyle>
            <a:lvl1pPr eaLnBrk="0" hangingPunct="0">
              <a:defRPr sz="3600">
                <a:solidFill>
                  <a:srgbClr val="45433A"/>
                </a:solidFill>
                <a:latin typeface="Hoefler Text" charset="0"/>
                <a:ea typeface="ヒラギノ明朝 ProN W3" charset="-128"/>
                <a:sym typeface="Hoefler Text" charset="0"/>
              </a:defRPr>
            </a:lvl1pPr>
            <a:lvl2pPr marL="742950" indent="-285750" eaLnBrk="0" hangingPunct="0">
              <a:defRPr sz="3600">
                <a:solidFill>
                  <a:srgbClr val="45433A"/>
                </a:solidFill>
                <a:latin typeface="Hoefler Text" charset="0"/>
                <a:ea typeface="ヒラギノ明朝 ProN W3" charset="-128"/>
                <a:sym typeface="Hoefler Text" charset="0"/>
              </a:defRPr>
            </a:lvl2pPr>
            <a:lvl3pPr marL="1143000" indent="-228600" eaLnBrk="0" hangingPunct="0">
              <a:defRPr sz="3600">
                <a:solidFill>
                  <a:srgbClr val="45433A"/>
                </a:solidFill>
                <a:latin typeface="Hoefler Text" charset="0"/>
                <a:ea typeface="ヒラギノ明朝 ProN W3" charset="-128"/>
                <a:sym typeface="Hoefler Text" charset="0"/>
              </a:defRPr>
            </a:lvl3pPr>
            <a:lvl4pPr marL="1600200" indent="-228600" eaLnBrk="0" hangingPunct="0">
              <a:defRPr sz="3600">
                <a:solidFill>
                  <a:srgbClr val="45433A"/>
                </a:solidFill>
                <a:latin typeface="Hoefler Text" charset="0"/>
                <a:ea typeface="ヒラギノ明朝 ProN W3" charset="-128"/>
                <a:sym typeface="Hoefler Text" charset="0"/>
              </a:defRPr>
            </a:lvl4pPr>
            <a:lvl5pPr marL="2057400" indent="-228600" eaLnBrk="0" hangingPunct="0">
              <a:defRPr sz="3600">
                <a:solidFill>
                  <a:srgbClr val="45433A"/>
                </a:solidFill>
                <a:latin typeface="Hoefler Text" charset="0"/>
                <a:ea typeface="ヒラギノ明朝 ProN W3" charset="-128"/>
                <a:sym typeface="Hoefler Text" charset="0"/>
              </a:defRPr>
            </a:lvl5pPr>
            <a:lvl6pPr marL="2514600" indent="-228600" algn="ctr" eaLnBrk="0" fontAlgn="base" hangingPunct="0">
              <a:spcBef>
                <a:spcPct val="0"/>
              </a:spcBef>
              <a:spcAft>
                <a:spcPct val="0"/>
              </a:spcAft>
              <a:defRPr sz="3600">
                <a:solidFill>
                  <a:srgbClr val="45433A"/>
                </a:solidFill>
                <a:latin typeface="Hoefler Text" charset="0"/>
                <a:ea typeface="ヒラギノ明朝 ProN W3" charset="-128"/>
                <a:sym typeface="Hoefler Text" charset="0"/>
              </a:defRPr>
            </a:lvl6pPr>
            <a:lvl7pPr marL="2971800" indent="-228600" algn="ctr" eaLnBrk="0" fontAlgn="base" hangingPunct="0">
              <a:spcBef>
                <a:spcPct val="0"/>
              </a:spcBef>
              <a:spcAft>
                <a:spcPct val="0"/>
              </a:spcAft>
              <a:defRPr sz="3600">
                <a:solidFill>
                  <a:srgbClr val="45433A"/>
                </a:solidFill>
                <a:latin typeface="Hoefler Text" charset="0"/>
                <a:ea typeface="ヒラギノ明朝 ProN W3" charset="-128"/>
                <a:sym typeface="Hoefler Text" charset="0"/>
              </a:defRPr>
            </a:lvl7pPr>
            <a:lvl8pPr marL="3429000" indent="-228600" algn="ctr" eaLnBrk="0" fontAlgn="base" hangingPunct="0">
              <a:spcBef>
                <a:spcPct val="0"/>
              </a:spcBef>
              <a:spcAft>
                <a:spcPct val="0"/>
              </a:spcAft>
              <a:defRPr sz="3600">
                <a:solidFill>
                  <a:srgbClr val="45433A"/>
                </a:solidFill>
                <a:latin typeface="Hoefler Text" charset="0"/>
                <a:ea typeface="ヒラギノ明朝 ProN W3" charset="-128"/>
                <a:sym typeface="Hoefler Text" charset="0"/>
              </a:defRPr>
            </a:lvl8pPr>
            <a:lvl9pPr marL="3886200" indent="-228600" algn="ctr" eaLnBrk="0" fontAlgn="base" hangingPunct="0">
              <a:spcBef>
                <a:spcPct val="0"/>
              </a:spcBef>
              <a:spcAft>
                <a:spcPct val="0"/>
              </a:spcAft>
              <a:defRPr sz="3600">
                <a:solidFill>
                  <a:srgbClr val="45433A"/>
                </a:solidFill>
                <a:latin typeface="Hoefler Text" charset="0"/>
                <a:ea typeface="ヒラギノ明朝 ProN W3" charset="-128"/>
                <a:sym typeface="Hoefler Text" charset="0"/>
              </a:defRPr>
            </a:lvl9pPr>
          </a:lstStyle>
          <a:p>
            <a:pPr algn="ctr" defTabSz="642915" eaLnBrk="1" fontAlgn="base" hangingPunct="1">
              <a:spcBef>
                <a:spcPct val="0"/>
              </a:spcBef>
              <a:spcAft>
                <a:spcPct val="0"/>
              </a:spcAft>
              <a:defRPr/>
            </a:pPr>
            <a:r>
              <a:rPr lang="en-US" altLang="en-US" sz="2800" dirty="0">
                <a:solidFill>
                  <a:srgbClr val="A40800"/>
                </a:solidFill>
                <a:ea typeface="MS PGothic" pitchFamily="34" charset="-128"/>
              </a:rPr>
              <a:t>Do we have</a:t>
            </a:r>
          </a:p>
          <a:p>
            <a:pPr algn="ctr" defTabSz="642915" eaLnBrk="1" fontAlgn="base" hangingPunct="1">
              <a:spcBef>
                <a:spcPct val="0"/>
              </a:spcBef>
              <a:spcAft>
                <a:spcPct val="0"/>
              </a:spcAft>
              <a:defRPr/>
            </a:pPr>
            <a:r>
              <a:rPr lang="en-US" altLang="en-US" sz="2800" dirty="0">
                <a:solidFill>
                  <a:srgbClr val="A40800"/>
                </a:solidFill>
                <a:ea typeface="MS PGothic" pitchFamily="34" charset="-128"/>
              </a:rPr>
              <a:t>a competitive edge over others?</a:t>
            </a:r>
          </a:p>
          <a:p>
            <a:pPr algn="r" defTabSz="642915" eaLnBrk="1" fontAlgn="base" hangingPunct="1">
              <a:spcBef>
                <a:spcPct val="0"/>
              </a:spcBef>
              <a:spcAft>
                <a:spcPct val="0"/>
              </a:spcAft>
              <a:defRPr/>
            </a:pPr>
            <a:endParaRPr lang="en-US" altLang="en-US" sz="1800" dirty="0">
              <a:solidFill>
                <a:srgbClr val="A40800"/>
              </a:solidFill>
              <a:ea typeface="MS PGothic" pitchFamily="34" charset="-128"/>
            </a:endParaRPr>
          </a:p>
        </p:txBody>
      </p:sp>
    </p:spTree>
    <p:extLst>
      <p:ext uri="{BB962C8B-B14F-4D97-AF65-F5344CB8AC3E}">
        <p14:creationId xmlns:p14="http://schemas.microsoft.com/office/powerpoint/2010/main" val="2454002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55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55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55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55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DD36F-7DB1-FF4C-804F-59D9132640C8}"/>
              </a:ext>
            </a:extLst>
          </p:cNvPr>
          <p:cNvSpPr>
            <a:spLocks noGrp="1"/>
          </p:cNvSpPr>
          <p:nvPr>
            <p:ph type="title"/>
          </p:nvPr>
        </p:nvSpPr>
        <p:spPr>
          <a:xfrm>
            <a:off x="134814" y="316039"/>
            <a:ext cx="8390207" cy="1325563"/>
          </a:xfrm>
        </p:spPr>
        <p:txBody>
          <a:bodyPr>
            <a:normAutofit/>
          </a:bodyPr>
          <a:lstStyle/>
          <a:p>
            <a:r>
              <a:rPr lang="en-US" dirty="0">
                <a:latin typeface="Papyrus" panose="020B0602040200020303" pitchFamily="34" charset="77"/>
              </a:rPr>
              <a:t>Definitions: 1950s…1976…2001…</a:t>
            </a:r>
          </a:p>
        </p:txBody>
      </p:sp>
      <p:sp>
        <p:nvSpPr>
          <p:cNvPr id="3" name="Content Placeholder 2">
            <a:extLst>
              <a:ext uri="{FF2B5EF4-FFF2-40B4-BE49-F238E27FC236}">
                <a16:creationId xmlns:a16="http://schemas.microsoft.com/office/drawing/2014/main" id="{040541EB-E96A-3543-B531-2A5A52471774}"/>
              </a:ext>
            </a:extLst>
          </p:cNvPr>
          <p:cNvSpPr>
            <a:spLocks noGrp="1"/>
          </p:cNvSpPr>
          <p:nvPr>
            <p:ph idx="1"/>
          </p:nvPr>
        </p:nvSpPr>
        <p:spPr>
          <a:xfrm>
            <a:off x="260668" y="1565402"/>
            <a:ext cx="11855132" cy="5114798"/>
          </a:xfrm>
        </p:spPr>
        <p:txBody>
          <a:bodyPr>
            <a:normAutofit fontScale="85000" lnSpcReduction="20000"/>
          </a:bodyPr>
          <a:lstStyle/>
          <a:p>
            <a:pPr marL="0" indent="0">
              <a:buNone/>
            </a:pPr>
            <a:r>
              <a:rPr lang="en-SG" sz="2400" dirty="0">
                <a:latin typeface="Papyrus" panose="020B0602040200020303" pitchFamily="34" charset="77"/>
              </a:rPr>
              <a:t>Ruth Hill </a:t>
            </a:r>
            <a:r>
              <a:rPr lang="en-SG" sz="2400" dirty="0" err="1">
                <a:latin typeface="Papyrus" panose="020B0602040200020303" pitchFamily="34" charset="77"/>
              </a:rPr>
              <a:t>Useem</a:t>
            </a:r>
            <a:r>
              <a:rPr lang="en-SG" sz="2400" dirty="0">
                <a:latin typeface="Papyrus" panose="020B0602040200020303" pitchFamily="34" charset="77"/>
              </a:rPr>
              <a:t> coined the term “Third Culture Kid” (TCK) (Pollock &amp; Van </a:t>
            </a:r>
            <a:r>
              <a:rPr lang="en-SG" sz="2400" dirty="0" err="1">
                <a:latin typeface="Papyrus" panose="020B0602040200020303" pitchFamily="34" charset="77"/>
              </a:rPr>
              <a:t>Reken</a:t>
            </a:r>
            <a:r>
              <a:rPr lang="en-SG" sz="2400" dirty="0">
                <a:latin typeface="Papyrus" panose="020B0602040200020303" pitchFamily="34" charset="77"/>
              </a:rPr>
              <a:t>, 2001, p. 20)</a:t>
            </a:r>
          </a:p>
          <a:p>
            <a:endParaRPr lang="en-SG" sz="2400" dirty="0">
              <a:latin typeface="Papyrus" panose="020B0602040200020303" pitchFamily="34" charset="77"/>
            </a:endParaRPr>
          </a:p>
          <a:p>
            <a:endParaRPr lang="en-SG" sz="2400" dirty="0">
              <a:latin typeface="Papyrus" panose="020B0602040200020303" pitchFamily="34" charset="77"/>
            </a:endParaRPr>
          </a:p>
          <a:p>
            <a:endParaRPr lang="en-SG" sz="2400" dirty="0">
              <a:latin typeface="Papyrus" panose="020B0602040200020303" pitchFamily="34" charset="77"/>
            </a:endParaRPr>
          </a:p>
          <a:p>
            <a:endParaRPr lang="en-SG" sz="2400" dirty="0">
              <a:latin typeface="Papyrus" panose="020B0602040200020303" pitchFamily="34" charset="77"/>
            </a:endParaRPr>
          </a:p>
          <a:p>
            <a:endParaRPr lang="en-SG" sz="2400" dirty="0">
              <a:latin typeface="Papyrus" panose="020B0602040200020303" pitchFamily="34" charset="77"/>
            </a:endParaRPr>
          </a:p>
          <a:p>
            <a:endParaRPr lang="en-SG" sz="2400" dirty="0">
              <a:latin typeface="Papyrus" panose="020B0602040200020303" pitchFamily="34" charset="77"/>
            </a:endParaRPr>
          </a:p>
          <a:p>
            <a:endParaRPr lang="en-SG" sz="2400" dirty="0">
              <a:latin typeface="Papyrus" panose="020B0602040200020303" pitchFamily="34" charset="77"/>
            </a:endParaRPr>
          </a:p>
          <a:p>
            <a:endParaRPr lang="en-SG" sz="2400" dirty="0">
              <a:latin typeface="Papyrus" panose="020B0602040200020303" pitchFamily="34" charset="77"/>
            </a:endParaRPr>
          </a:p>
          <a:p>
            <a:endParaRPr lang="en-SG" sz="2400" dirty="0">
              <a:latin typeface="Papyrus" panose="020B0602040200020303" pitchFamily="34" charset="77"/>
            </a:endParaRPr>
          </a:p>
          <a:p>
            <a:endParaRPr lang="en-SG" sz="2400" dirty="0">
              <a:latin typeface="Papyrus" panose="020B0602040200020303" pitchFamily="34" charset="77"/>
            </a:endParaRPr>
          </a:p>
          <a:p>
            <a:pPr marL="0" indent="0">
              <a:buNone/>
            </a:pPr>
            <a:r>
              <a:rPr lang="en-SG" sz="2400" dirty="0">
                <a:latin typeface="Papyrus" panose="020B0602040200020303" pitchFamily="34" charset="77"/>
              </a:rPr>
              <a:t>Definition was later adapted by Ruth Van </a:t>
            </a:r>
            <a:r>
              <a:rPr lang="en-SG" sz="2400" dirty="0" err="1">
                <a:latin typeface="Papyrus" panose="020B0602040200020303" pitchFamily="34" charset="77"/>
              </a:rPr>
              <a:t>Reken</a:t>
            </a:r>
            <a:r>
              <a:rPr lang="en-SG" sz="2400" dirty="0">
                <a:latin typeface="Papyrus" panose="020B0602040200020303" pitchFamily="34" charset="77"/>
              </a:rPr>
              <a:t>: </a:t>
            </a:r>
            <a:endParaRPr lang="en-US" sz="2400" dirty="0">
              <a:latin typeface="Papyrus" panose="020B0602040200020303" pitchFamily="34" charset="77"/>
            </a:endParaRPr>
          </a:p>
          <a:p>
            <a:pPr lvl="1"/>
            <a:r>
              <a:rPr lang="en-SG" sz="1900" i="1" dirty="0">
                <a:latin typeface="Calibri" panose="020F0502020204030204" pitchFamily="34" charset="0"/>
                <a:cs typeface="Calibri" panose="020F0502020204030204" pitchFamily="34" charset="0"/>
              </a:rPr>
              <a:t>A TCK is a person who has spent a significant part of his or her developmental years outside the parents’ culture. The TCK builds relationships to all of the cultures, while not having full ownership in any. Although elements from each culture are assimilated into the TCK’s life experience, the sense of belonging is in relationship to others of similar background. </a:t>
            </a:r>
          </a:p>
          <a:p>
            <a:pPr marL="457200" lvl="1" indent="0" algn="r">
              <a:buNone/>
            </a:pPr>
            <a:endParaRPr lang="en-SG" sz="2200" dirty="0">
              <a:latin typeface="Calibri" panose="020F0502020204030204" pitchFamily="34" charset="0"/>
              <a:cs typeface="Calibri" panose="020F0502020204030204" pitchFamily="34" charset="0"/>
            </a:endParaRPr>
          </a:p>
          <a:p>
            <a:pPr marL="457200" lvl="1" indent="0" algn="r">
              <a:buNone/>
            </a:pPr>
            <a:r>
              <a:rPr lang="en-SG" sz="1700" i="1" dirty="0">
                <a:latin typeface="Papyrus" panose="020B0602040200020303" pitchFamily="34" charset="77"/>
              </a:rPr>
              <a:t>(Pollock &amp; Van </a:t>
            </a:r>
            <a:r>
              <a:rPr lang="en-SG" sz="1700" i="1" dirty="0" err="1">
                <a:latin typeface="Papyrus" panose="020B0602040200020303" pitchFamily="34" charset="77"/>
              </a:rPr>
              <a:t>Reken</a:t>
            </a:r>
            <a:r>
              <a:rPr lang="en-SG" sz="1700" i="1" dirty="0">
                <a:latin typeface="Papyrus" panose="020B0602040200020303" pitchFamily="34" charset="77"/>
              </a:rPr>
              <a:t>, 2009, p.13) </a:t>
            </a:r>
            <a:endParaRPr lang="en-US" sz="1700" i="1" dirty="0">
              <a:latin typeface="Papyrus" panose="020B0602040200020303" pitchFamily="34" charset="77"/>
            </a:endParaRPr>
          </a:p>
          <a:p>
            <a:endParaRPr lang="en-US" sz="2400" dirty="0">
              <a:latin typeface="Papyrus" panose="020B0602040200020303" pitchFamily="34" charset="77"/>
            </a:endParaRPr>
          </a:p>
        </p:txBody>
      </p:sp>
      <p:sp>
        <p:nvSpPr>
          <p:cNvPr id="16" name="Rectangle 15">
            <a:extLst>
              <a:ext uri="{FF2B5EF4-FFF2-40B4-BE49-F238E27FC236}">
                <a16:creationId xmlns:a16="http://schemas.microsoft.com/office/drawing/2014/main" id="{0B5C4014-555D-0B41-AE5A-ABB58BA1FEBA}"/>
              </a:ext>
            </a:extLst>
          </p:cNvPr>
          <p:cNvSpPr/>
          <p:nvPr/>
        </p:nvSpPr>
        <p:spPr>
          <a:xfrm>
            <a:off x="6264434" y="4402346"/>
            <a:ext cx="2642070" cy="369332"/>
          </a:xfrm>
          <a:prstGeom prst="rect">
            <a:avLst/>
          </a:prstGeom>
        </p:spPr>
        <p:txBody>
          <a:bodyPr wrap="none">
            <a:spAutoFit/>
          </a:bodyPr>
          <a:lstStyle/>
          <a:p>
            <a:r>
              <a:rPr lang="en-US" dirty="0">
                <a:solidFill>
                  <a:srgbClr val="5699A7"/>
                </a:solidFill>
                <a:latin typeface="Lucida Grande" panose="020B0600040502020204" pitchFamily="34" charset="0"/>
              </a:rPr>
              <a:t>Dr. Ann Baker Cottrell</a:t>
            </a:r>
            <a:endParaRPr lang="en-US" b="0" i="0" dirty="0">
              <a:solidFill>
                <a:srgbClr val="5699A7"/>
              </a:solidFill>
              <a:effectLst/>
              <a:latin typeface="Lucida Grande" panose="020B0600040502020204" pitchFamily="34" charset="0"/>
            </a:endParaRPr>
          </a:p>
        </p:txBody>
      </p:sp>
      <p:sp>
        <p:nvSpPr>
          <p:cNvPr id="18" name="Rectangle 17">
            <a:extLst>
              <a:ext uri="{FF2B5EF4-FFF2-40B4-BE49-F238E27FC236}">
                <a16:creationId xmlns:a16="http://schemas.microsoft.com/office/drawing/2014/main" id="{3229956D-BDD4-5746-AB0E-68CCE7A2178D}"/>
              </a:ext>
            </a:extLst>
          </p:cNvPr>
          <p:cNvSpPr/>
          <p:nvPr/>
        </p:nvSpPr>
        <p:spPr>
          <a:xfrm>
            <a:off x="9232704" y="4330766"/>
            <a:ext cx="2366353" cy="369332"/>
          </a:xfrm>
          <a:prstGeom prst="rect">
            <a:avLst/>
          </a:prstGeom>
        </p:spPr>
        <p:txBody>
          <a:bodyPr wrap="none">
            <a:spAutoFit/>
          </a:bodyPr>
          <a:lstStyle/>
          <a:p>
            <a:r>
              <a:rPr lang="en-US" dirty="0">
                <a:solidFill>
                  <a:srgbClr val="5699A7"/>
                </a:solidFill>
                <a:latin typeface="Lucida Grande" panose="020B0600040502020204" pitchFamily="34" charset="0"/>
              </a:rPr>
              <a:t>Dr. Ruth Van </a:t>
            </a:r>
            <a:r>
              <a:rPr lang="en-US" dirty="0" err="1">
                <a:solidFill>
                  <a:srgbClr val="5699A7"/>
                </a:solidFill>
                <a:latin typeface="Lucida Grande" panose="020B0600040502020204" pitchFamily="34" charset="0"/>
              </a:rPr>
              <a:t>Reken</a:t>
            </a:r>
            <a:endParaRPr lang="en-US" b="0" i="0" dirty="0">
              <a:solidFill>
                <a:srgbClr val="5699A7"/>
              </a:solidFill>
              <a:effectLst/>
              <a:latin typeface="Lucida Grande" panose="020B0600040502020204" pitchFamily="34" charset="0"/>
            </a:endParaRPr>
          </a:p>
        </p:txBody>
      </p:sp>
      <p:pic>
        <p:nvPicPr>
          <p:cNvPr id="19" name="Picture 18">
            <a:extLst>
              <a:ext uri="{FF2B5EF4-FFF2-40B4-BE49-F238E27FC236}">
                <a16:creationId xmlns:a16="http://schemas.microsoft.com/office/drawing/2014/main" id="{D0F9F340-B2C3-8F4D-AB55-7345B3C5EB09}"/>
              </a:ext>
            </a:extLst>
          </p:cNvPr>
          <p:cNvPicPr>
            <a:picLocks noChangeAspect="1"/>
          </p:cNvPicPr>
          <p:nvPr/>
        </p:nvPicPr>
        <p:blipFill rotWithShape="1">
          <a:blip r:embed="rId2"/>
          <a:srcRect l="21742" r="11942"/>
          <a:stretch/>
        </p:blipFill>
        <p:spPr>
          <a:xfrm>
            <a:off x="9575800" y="2463800"/>
            <a:ext cx="1624988" cy="1740460"/>
          </a:xfrm>
          <a:prstGeom prst="rect">
            <a:avLst/>
          </a:prstGeom>
        </p:spPr>
      </p:pic>
      <p:pic>
        <p:nvPicPr>
          <p:cNvPr id="22" name="Picture 21">
            <a:extLst>
              <a:ext uri="{FF2B5EF4-FFF2-40B4-BE49-F238E27FC236}">
                <a16:creationId xmlns:a16="http://schemas.microsoft.com/office/drawing/2014/main" id="{9DE639CA-AA4E-F042-BC2F-E73B16443FE4}"/>
              </a:ext>
            </a:extLst>
          </p:cNvPr>
          <p:cNvPicPr>
            <a:picLocks noChangeAspect="1"/>
          </p:cNvPicPr>
          <p:nvPr/>
        </p:nvPicPr>
        <p:blipFill>
          <a:blip r:embed="rId3"/>
          <a:stretch>
            <a:fillRect/>
          </a:stretch>
        </p:blipFill>
        <p:spPr>
          <a:xfrm>
            <a:off x="6870700" y="2298700"/>
            <a:ext cx="1373499" cy="1986104"/>
          </a:xfrm>
          <a:prstGeom prst="rect">
            <a:avLst/>
          </a:prstGeom>
        </p:spPr>
      </p:pic>
    </p:spTree>
    <p:extLst>
      <p:ext uri="{BB962C8B-B14F-4D97-AF65-F5344CB8AC3E}">
        <p14:creationId xmlns:p14="http://schemas.microsoft.com/office/powerpoint/2010/main" val="27909542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https://d188rgcu4zozwl.cloudfront.net/content/B01HT6MM9E/resources/518153589">
            <a:extLst>
              <a:ext uri="{FF2B5EF4-FFF2-40B4-BE49-F238E27FC236}">
                <a16:creationId xmlns:a16="http://schemas.microsoft.com/office/drawing/2014/main" id="{F1CF5432-EE95-5149-B4E0-697CF4BBFB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770" y="1503065"/>
            <a:ext cx="2708388" cy="3918977"/>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5529B7E0-6045-DD44-B307-DD3F6DDD6C42}"/>
              </a:ext>
            </a:extLst>
          </p:cNvPr>
          <p:cNvGrpSpPr/>
          <p:nvPr/>
        </p:nvGrpSpPr>
        <p:grpSpPr>
          <a:xfrm>
            <a:off x="3675816" y="1620948"/>
            <a:ext cx="8002114" cy="2886499"/>
            <a:chOff x="5679823" y="5193059"/>
            <a:chExt cx="6720333" cy="1855306"/>
          </a:xfrm>
        </p:grpSpPr>
        <p:sp>
          <p:nvSpPr>
            <p:cNvPr id="7" name="Oval 6">
              <a:extLst>
                <a:ext uri="{FF2B5EF4-FFF2-40B4-BE49-F238E27FC236}">
                  <a16:creationId xmlns:a16="http://schemas.microsoft.com/office/drawing/2014/main" id="{8E8166A9-3969-7047-9C08-D6733E976EA3}"/>
                </a:ext>
              </a:extLst>
            </p:cNvPr>
            <p:cNvSpPr/>
            <p:nvPr/>
          </p:nvSpPr>
          <p:spPr>
            <a:xfrm>
              <a:off x="8025154" y="5193059"/>
              <a:ext cx="2083688" cy="812238"/>
            </a:xfrm>
            <a:prstGeom prst="ellipse">
              <a:avLst/>
            </a:prstGeom>
            <a:gradFill>
              <a:gsLst>
                <a:gs pos="0">
                  <a:schemeClr val="accent1">
                    <a:lumMod val="40000"/>
                    <a:lumOff val="60000"/>
                    <a:alpha val="43000"/>
                  </a:schemeClr>
                </a:gs>
                <a:gs pos="90909">
                  <a:srgbClr val="3333CC"/>
                </a:gs>
                <a:gs pos="11000">
                  <a:srgbClr val="3333CC"/>
                </a:gs>
                <a:gs pos="66000">
                  <a:srgbClr val="3F66AB"/>
                </a:gs>
                <a:gs pos="83000">
                  <a:srgbClr val="3333CC"/>
                </a:gs>
              </a:gsLst>
              <a:path path="circle">
                <a:fillToRect l="50000" t="130000" r="50000" b="-30000"/>
              </a:path>
            </a:gradFill>
            <a:effectLst>
              <a:reflection blurRad="25400" stA="93000" endPos="0" dist="50800" dir="5400000" sy="-100000" algn="bl" rotWithShape="0"/>
              <a:softEdge rad="76200"/>
            </a:effectLst>
            <a:scene3d>
              <a:camera prst="isometricOffAxis2Top">
                <a:rot lat="19554950" lon="71336" rev="21578904"/>
              </a:camera>
              <a:lightRig rig="sunrise" dir="t">
                <a:rot lat="0" lon="0" rev="3600000"/>
              </a:lightRig>
            </a:scene3d>
            <a:sp3d prstMaterial="matte">
              <a:bevelT w="742950" h="2927350" prst="coolSlant"/>
              <a:bevelB w="0" h="0" prst="softRound"/>
              <a:extrusionClr>
                <a:schemeClr val="accent2">
                  <a:lumMod val="20000"/>
                  <a:lumOff val="80000"/>
                </a:schemeClr>
              </a:extrusionClr>
              <a:contourClr>
                <a:srgbClr val="CCCC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flatTx/>
            </a:bodyPr>
            <a:lstStyle/>
            <a:p>
              <a:pPr algn="ctr"/>
              <a:endParaRPr lang="en-US" sz="1200" dirty="0">
                <a:solidFill>
                  <a:schemeClr val="tx1"/>
                </a:solidFill>
              </a:endParaRPr>
            </a:p>
            <a:p>
              <a:pPr algn="ctr"/>
              <a:endParaRPr lang="en-US" sz="1200" dirty="0">
                <a:solidFill>
                  <a:schemeClr val="tx1"/>
                </a:solidFill>
              </a:endParaRPr>
            </a:p>
          </p:txBody>
        </p:sp>
        <p:sp>
          <p:nvSpPr>
            <p:cNvPr id="8" name="Oval 7">
              <a:extLst>
                <a:ext uri="{FF2B5EF4-FFF2-40B4-BE49-F238E27FC236}">
                  <a16:creationId xmlns:a16="http://schemas.microsoft.com/office/drawing/2014/main" id="{B409007C-F8C9-A148-950A-8821541FEBEC}"/>
                </a:ext>
              </a:extLst>
            </p:cNvPr>
            <p:cNvSpPr/>
            <p:nvPr/>
          </p:nvSpPr>
          <p:spPr>
            <a:xfrm>
              <a:off x="5679823" y="5867271"/>
              <a:ext cx="2223159" cy="1181094"/>
            </a:xfrm>
            <a:prstGeom prst="ellipse">
              <a:avLst/>
            </a:prstGeom>
            <a:blipFill>
              <a:blip r:embed="rId4">
                <a:alphaModFix amt="94000"/>
              </a:blip>
              <a:tile tx="0" ty="0" sx="100000" sy="100000" flip="none" algn="tl"/>
            </a:bli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u="sng" dirty="0">
                  <a:solidFill>
                    <a:schemeClr val="tx1"/>
                  </a:solidFill>
                </a:rPr>
                <a:t>1</a:t>
              </a:r>
              <a:r>
                <a:rPr lang="en-US" sz="2000" u="sng" baseline="30000" dirty="0">
                  <a:solidFill>
                    <a:schemeClr val="tx1"/>
                  </a:solidFill>
                </a:rPr>
                <a:t>st  </a:t>
              </a:r>
              <a:r>
                <a:rPr lang="en-US" sz="2000" u="sng" dirty="0">
                  <a:solidFill>
                    <a:schemeClr val="tx1"/>
                  </a:solidFill>
                </a:rPr>
                <a:t>Culture </a:t>
              </a:r>
            </a:p>
            <a:p>
              <a:pPr algn="ctr"/>
              <a:r>
                <a:rPr lang="en-US" sz="1600" b="1" dirty="0">
                  <a:solidFill>
                    <a:schemeClr val="tx1"/>
                  </a:solidFill>
                </a:rPr>
                <a:t> </a:t>
              </a:r>
              <a:r>
                <a:rPr lang="en-US" b="1" dirty="0">
                  <a:solidFill>
                    <a:schemeClr val="tx1"/>
                  </a:solidFill>
                </a:rPr>
                <a:t>Home Culture</a:t>
              </a:r>
              <a:endParaRPr lang="en-US" sz="1600" b="1" dirty="0">
                <a:solidFill>
                  <a:schemeClr val="tx1"/>
                </a:solidFill>
              </a:endParaRPr>
            </a:p>
            <a:p>
              <a:pPr algn="ctr"/>
              <a:r>
                <a:rPr lang="en-US" sz="1600" i="1" dirty="0">
                  <a:solidFill>
                    <a:schemeClr val="tx1"/>
                  </a:solidFill>
                </a:rPr>
                <a:t>(Parents’ Culture  </a:t>
              </a:r>
            </a:p>
            <a:p>
              <a:pPr algn="ctr"/>
              <a:r>
                <a:rPr lang="en-US" sz="1600" i="1" dirty="0" err="1">
                  <a:solidFill>
                    <a:schemeClr val="tx1"/>
                  </a:solidFill>
                </a:rPr>
                <a:t>Egs</a:t>
              </a:r>
              <a:r>
                <a:rPr lang="en-US" sz="1600" i="1" dirty="0">
                  <a:solidFill>
                    <a:schemeClr val="tx1"/>
                  </a:solidFill>
                </a:rPr>
                <a:t>. Korea, Japan,  Singapore, China, Vietnam) </a:t>
              </a:r>
            </a:p>
          </p:txBody>
        </p:sp>
        <p:sp>
          <p:nvSpPr>
            <p:cNvPr id="9" name="Oval 8">
              <a:extLst>
                <a:ext uri="{FF2B5EF4-FFF2-40B4-BE49-F238E27FC236}">
                  <a16:creationId xmlns:a16="http://schemas.microsoft.com/office/drawing/2014/main" id="{C855E9C9-CE38-DF4E-A61B-D291928BF553}"/>
                </a:ext>
              </a:extLst>
            </p:cNvPr>
            <p:cNvSpPr/>
            <p:nvPr/>
          </p:nvSpPr>
          <p:spPr>
            <a:xfrm>
              <a:off x="10207230" y="5695053"/>
              <a:ext cx="2192926" cy="1312171"/>
            </a:xfrm>
            <a:prstGeom prst="ellipse">
              <a:avLst/>
            </a:prstGeom>
            <a:blipFill>
              <a:blip r:embed="rId5">
                <a:alphaModFix amt="94000"/>
              </a:blip>
              <a:tile tx="0" ty="0" sx="100000" sy="100000" flip="none" algn="tl"/>
            </a:bli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u="sng" dirty="0">
                  <a:solidFill>
                    <a:schemeClr val="tx1"/>
                  </a:solidFill>
                </a:rPr>
                <a:t>2</a:t>
              </a:r>
              <a:r>
                <a:rPr lang="en-US" b="1" u="sng" baseline="30000" dirty="0">
                  <a:solidFill>
                    <a:schemeClr val="tx1"/>
                  </a:solidFill>
                </a:rPr>
                <a:t>nd</a:t>
              </a:r>
              <a:r>
                <a:rPr lang="en-US" b="1" u="sng" dirty="0">
                  <a:solidFill>
                    <a:schemeClr val="tx1"/>
                  </a:solidFill>
                </a:rPr>
                <a:t> culture</a:t>
              </a:r>
            </a:p>
            <a:p>
              <a:pPr algn="ctr"/>
              <a:r>
                <a:rPr lang="en-US" b="1" dirty="0">
                  <a:solidFill>
                    <a:schemeClr val="tx1"/>
                  </a:solidFill>
                </a:rPr>
                <a:t>Host Cultures moved to</a:t>
              </a:r>
            </a:p>
            <a:p>
              <a:pPr algn="ctr"/>
              <a:r>
                <a:rPr lang="en-US" sz="1600" i="1" dirty="0">
                  <a:solidFill>
                    <a:schemeClr val="tx1"/>
                  </a:solidFill>
                </a:rPr>
                <a:t> Cultures lived in </a:t>
              </a:r>
            </a:p>
            <a:p>
              <a:pPr algn="ctr"/>
              <a:r>
                <a:rPr lang="en-US" sz="1600" i="1" dirty="0" err="1">
                  <a:solidFill>
                    <a:schemeClr val="tx1"/>
                  </a:solidFill>
                </a:rPr>
                <a:t>Egs</a:t>
              </a:r>
              <a:r>
                <a:rPr lang="en-US" sz="1600" i="1" dirty="0">
                  <a:solidFill>
                    <a:schemeClr val="tx1"/>
                  </a:solidFill>
                </a:rPr>
                <a:t>. America, Nigeria Switzerland, Greece, India, </a:t>
              </a:r>
              <a:r>
                <a:rPr lang="en-US" sz="1600" i="1" dirty="0" err="1">
                  <a:solidFill>
                    <a:schemeClr val="tx1"/>
                  </a:solidFill>
                </a:rPr>
                <a:t>etc</a:t>
              </a:r>
              <a:r>
                <a:rPr lang="en-US" sz="1600" i="1" dirty="0">
                  <a:solidFill>
                    <a:schemeClr val="tx1"/>
                  </a:solidFill>
                </a:rPr>
                <a:t>)</a:t>
              </a:r>
            </a:p>
          </p:txBody>
        </p:sp>
        <p:sp>
          <p:nvSpPr>
            <p:cNvPr id="10" name="Arrow: Curved Down 14">
              <a:extLst>
                <a:ext uri="{FF2B5EF4-FFF2-40B4-BE49-F238E27FC236}">
                  <a16:creationId xmlns:a16="http://schemas.microsoft.com/office/drawing/2014/main" id="{48697564-51D6-7A41-9B32-71F2390CED97}"/>
                </a:ext>
              </a:extLst>
            </p:cNvPr>
            <p:cNvSpPr/>
            <p:nvPr/>
          </p:nvSpPr>
          <p:spPr>
            <a:xfrm>
              <a:off x="7326928" y="5820678"/>
              <a:ext cx="1034515" cy="274177"/>
            </a:xfrm>
            <a:prstGeom prst="curvedDownArrow">
              <a:avLst>
                <a:gd name="adj1" fmla="val 25000"/>
                <a:gd name="adj2" fmla="val 50000"/>
                <a:gd name="adj3" fmla="val 74754"/>
              </a:avLst>
            </a:prstGeom>
            <a:solidFill>
              <a:srgbClr val="FFCC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11" name="Arrow: Curved Down 15">
              <a:extLst>
                <a:ext uri="{FF2B5EF4-FFF2-40B4-BE49-F238E27FC236}">
                  <a16:creationId xmlns:a16="http://schemas.microsoft.com/office/drawing/2014/main" id="{D89C02BD-C38C-4142-8706-66DA0CD49063}"/>
                </a:ext>
              </a:extLst>
            </p:cNvPr>
            <p:cNvSpPr/>
            <p:nvPr/>
          </p:nvSpPr>
          <p:spPr>
            <a:xfrm rot="11952759">
              <a:off x="9714934" y="6093103"/>
              <a:ext cx="875695" cy="254396"/>
            </a:xfrm>
            <a:prstGeom prst="curvedDownArrow">
              <a:avLst>
                <a:gd name="adj1" fmla="val 25000"/>
                <a:gd name="adj2" fmla="val 50000"/>
                <a:gd name="adj3" fmla="val 68009"/>
              </a:avLst>
            </a:prstGeom>
            <a:solidFill>
              <a:srgbClr val="FFCC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sp>
        <p:nvSpPr>
          <p:cNvPr id="12" name="TextBox 11">
            <a:extLst>
              <a:ext uri="{FF2B5EF4-FFF2-40B4-BE49-F238E27FC236}">
                <a16:creationId xmlns:a16="http://schemas.microsoft.com/office/drawing/2014/main" id="{4E2884F4-A65C-EA44-9D96-0FE087E4E896}"/>
              </a:ext>
            </a:extLst>
          </p:cNvPr>
          <p:cNvSpPr txBox="1"/>
          <p:nvPr/>
        </p:nvSpPr>
        <p:spPr>
          <a:xfrm>
            <a:off x="6712388" y="1989105"/>
            <a:ext cx="2132839" cy="2616101"/>
          </a:xfrm>
          <a:prstGeom prst="rect">
            <a:avLst/>
          </a:prstGeom>
          <a:noFill/>
          <a:effectLst>
            <a:outerShdw blurRad="50800" dist="50800" dir="5400000" sx="101000" sy="101000" algn="ctr" rotWithShape="0">
              <a:schemeClr val="bg1"/>
            </a:outerShdw>
          </a:effectLst>
          <a:scene3d>
            <a:camera prst="orthographicFront">
              <a:rot lat="20399993" lon="0" rev="0"/>
            </a:camera>
            <a:lightRig rig="threePt" dir="t"/>
          </a:scene3d>
        </p:spPr>
        <p:txBody>
          <a:bodyPr wrap="square" rtlCol="0">
            <a:spAutoFit/>
          </a:bodyPr>
          <a:lstStyle/>
          <a:p>
            <a:pPr algn="ctr"/>
            <a:r>
              <a:rPr lang="en-US" b="1" dirty="0">
                <a:solidFill>
                  <a:schemeClr val="bg1"/>
                </a:solidFill>
              </a:rPr>
              <a:t>An Emergent </a:t>
            </a:r>
          </a:p>
          <a:p>
            <a:pPr algn="ctr"/>
            <a:r>
              <a:rPr lang="en-US" b="1" dirty="0">
                <a:solidFill>
                  <a:schemeClr val="bg1"/>
                </a:solidFill>
              </a:rPr>
              <a:t>3</a:t>
            </a:r>
            <a:r>
              <a:rPr lang="en-US" b="1" baseline="30000" dirty="0">
                <a:solidFill>
                  <a:schemeClr val="bg1"/>
                </a:solidFill>
              </a:rPr>
              <a:t>rd</a:t>
            </a:r>
            <a:r>
              <a:rPr lang="en-US" b="1" dirty="0">
                <a:solidFill>
                  <a:schemeClr val="bg1"/>
                </a:solidFill>
              </a:rPr>
              <a:t> Culture</a:t>
            </a:r>
          </a:p>
          <a:p>
            <a:pPr algn="ctr"/>
            <a:endParaRPr lang="en-US" sz="1600" b="1" dirty="0">
              <a:solidFill>
                <a:schemeClr val="bg1"/>
              </a:solidFill>
            </a:endParaRPr>
          </a:p>
          <a:p>
            <a:pPr algn="ctr"/>
            <a:r>
              <a:rPr lang="en-US" sz="1600" i="1" dirty="0">
                <a:solidFill>
                  <a:schemeClr val="bg1"/>
                </a:solidFill>
              </a:rPr>
              <a:t>A newly-formed interstitial culture; </a:t>
            </a:r>
          </a:p>
          <a:p>
            <a:pPr algn="ctr"/>
            <a:r>
              <a:rPr lang="en-US" sz="1600" i="1" dirty="0">
                <a:solidFill>
                  <a:schemeClr val="bg1"/>
                </a:solidFill>
              </a:rPr>
              <a:t>an i</a:t>
            </a:r>
            <a:r>
              <a:rPr lang="en-US" sz="1600" b="1" i="1" dirty="0">
                <a:solidFill>
                  <a:schemeClr val="bg1"/>
                </a:solidFill>
              </a:rPr>
              <a:t>n-between</a:t>
            </a:r>
            <a:r>
              <a:rPr lang="en-US" sz="1600" i="1" dirty="0">
                <a:solidFill>
                  <a:schemeClr val="bg1"/>
                </a:solidFill>
              </a:rPr>
              <a:t> home and host cultures.</a:t>
            </a:r>
          </a:p>
          <a:p>
            <a:pPr algn="ctr"/>
            <a:endParaRPr lang="en-US" sz="1600" i="1" dirty="0">
              <a:solidFill>
                <a:schemeClr val="bg1"/>
              </a:solidFill>
            </a:endParaRPr>
          </a:p>
          <a:p>
            <a:pPr algn="ctr"/>
            <a:r>
              <a:rPr lang="en-US" sz="1600" b="1" i="1" dirty="0">
                <a:solidFill>
                  <a:schemeClr val="bg1"/>
                </a:solidFill>
              </a:rPr>
              <a:t>A neither/nor world</a:t>
            </a:r>
          </a:p>
          <a:p>
            <a:endParaRPr lang="en-US" sz="1600" dirty="0">
              <a:solidFill>
                <a:schemeClr val="bg1"/>
              </a:solidFill>
            </a:endParaRPr>
          </a:p>
        </p:txBody>
      </p:sp>
      <p:sp>
        <p:nvSpPr>
          <p:cNvPr id="14" name="TextBox 13">
            <a:extLst>
              <a:ext uri="{FF2B5EF4-FFF2-40B4-BE49-F238E27FC236}">
                <a16:creationId xmlns:a16="http://schemas.microsoft.com/office/drawing/2014/main" id="{29C18ECA-08D5-C44A-A318-8F9031431017}"/>
              </a:ext>
            </a:extLst>
          </p:cNvPr>
          <p:cNvSpPr txBox="1"/>
          <p:nvPr/>
        </p:nvSpPr>
        <p:spPr>
          <a:xfrm>
            <a:off x="3919540" y="4729081"/>
            <a:ext cx="7758390" cy="1908215"/>
          </a:xfrm>
          <a:prstGeom prst="rect">
            <a:avLst/>
          </a:prstGeom>
          <a:noFill/>
          <a:effectLst>
            <a:softEdge rad="12700"/>
          </a:effectLst>
        </p:spPr>
        <p:txBody>
          <a:bodyPr wrap="square" rtlCol="0">
            <a:spAutoFit/>
          </a:bodyPr>
          <a:lstStyle/>
          <a:p>
            <a:pPr algn="ctr"/>
            <a:r>
              <a:rPr lang="en-US" b="1" i="1" dirty="0"/>
              <a:t>TCKs: </a:t>
            </a:r>
            <a:r>
              <a:rPr lang="en-US" i="1" dirty="0"/>
              <a:t>those who navigated significant cross-cultural transitions different from home culture, </a:t>
            </a:r>
            <a:r>
              <a:rPr lang="en-US" b="1" i="1" dirty="0"/>
              <a:t>before 18 </a:t>
            </a:r>
            <a:r>
              <a:rPr lang="en-US" b="1" i="1" dirty="0" err="1"/>
              <a:t>yrs</a:t>
            </a:r>
            <a:r>
              <a:rPr lang="en-US" b="1" i="1" dirty="0"/>
              <a:t> old, as children or teens </a:t>
            </a:r>
          </a:p>
          <a:p>
            <a:pPr algn="ctr"/>
            <a:r>
              <a:rPr lang="en-US" sz="1400" i="1" dirty="0"/>
              <a:t>(</a:t>
            </a:r>
            <a:r>
              <a:rPr lang="en-US" sz="1400" b="1" i="1" dirty="0"/>
              <a:t>adult TCKs –</a:t>
            </a:r>
            <a:r>
              <a:rPr lang="en-US" sz="1400" i="1" dirty="0"/>
              <a:t> those who moved younger as TCKs </a:t>
            </a:r>
            <a:r>
              <a:rPr lang="en-US" sz="1400" b="1" i="1" dirty="0"/>
              <a:t>but are now older than 18)</a:t>
            </a:r>
          </a:p>
          <a:p>
            <a:pPr algn="ctr"/>
            <a:endParaRPr lang="en-US" sz="1400" i="1" dirty="0"/>
          </a:p>
          <a:p>
            <a:pPr algn="ctr"/>
            <a:r>
              <a:rPr lang="en-US" b="1" i="1" dirty="0"/>
              <a:t>TCAs: </a:t>
            </a:r>
            <a:r>
              <a:rPr lang="en-US" i="1" dirty="0"/>
              <a:t>those who navigated significant cross-cultural transitions different from home culture,</a:t>
            </a:r>
          </a:p>
          <a:p>
            <a:pPr algn="ctr"/>
            <a:r>
              <a:rPr lang="en-US" b="1" i="1" dirty="0"/>
              <a:t>after 18 </a:t>
            </a:r>
            <a:r>
              <a:rPr lang="en-US" b="1" i="1" dirty="0" err="1"/>
              <a:t>yrs</a:t>
            </a:r>
            <a:r>
              <a:rPr lang="en-US" b="1" i="1" dirty="0"/>
              <a:t> old, as adults</a:t>
            </a:r>
          </a:p>
        </p:txBody>
      </p:sp>
      <p:sp>
        <p:nvSpPr>
          <p:cNvPr id="3" name="Rectangle 2">
            <a:extLst>
              <a:ext uri="{FF2B5EF4-FFF2-40B4-BE49-F238E27FC236}">
                <a16:creationId xmlns:a16="http://schemas.microsoft.com/office/drawing/2014/main" id="{2FA680E0-FC2E-3E40-B1CC-49DC0BC7CB7E}"/>
              </a:ext>
            </a:extLst>
          </p:cNvPr>
          <p:cNvSpPr/>
          <p:nvPr/>
        </p:nvSpPr>
        <p:spPr>
          <a:xfrm>
            <a:off x="226239" y="5477923"/>
            <a:ext cx="3693301" cy="1292662"/>
          </a:xfrm>
          <a:prstGeom prst="rect">
            <a:avLst/>
          </a:prstGeom>
        </p:spPr>
        <p:txBody>
          <a:bodyPr wrap="square">
            <a:spAutoFit/>
          </a:bodyPr>
          <a:lstStyle/>
          <a:p>
            <a:r>
              <a:rPr lang="en-US" i="1" dirty="0">
                <a:latin typeface="adobe-garamond-pro"/>
              </a:rPr>
              <a:t>Third Culture Kids-Growing Up Among Worlds</a:t>
            </a:r>
            <a:r>
              <a:rPr lang="en-US" dirty="0">
                <a:latin typeface="adobe-garamond-pro"/>
              </a:rPr>
              <a:t> </a:t>
            </a:r>
          </a:p>
          <a:p>
            <a:endParaRPr lang="en-US" sz="1400" dirty="0">
              <a:latin typeface="adobe-garamond-pro"/>
            </a:endParaRPr>
          </a:p>
          <a:p>
            <a:r>
              <a:rPr lang="en-US" sz="1400" dirty="0">
                <a:latin typeface="adobe-garamond-pro"/>
              </a:rPr>
              <a:t>by David C. Pollock, Ruth E. Van </a:t>
            </a:r>
            <a:r>
              <a:rPr lang="en-US" sz="1400" dirty="0" err="1">
                <a:latin typeface="adobe-garamond-pro"/>
              </a:rPr>
              <a:t>Reken</a:t>
            </a:r>
            <a:r>
              <a:rPr lang="en-US" sz="1400" dirty="0">
                <a:latin typeface="adobe-garamond-pro"/>
              </a:rPr>
              <a:t>, and Michael V. Pollock.</a:t>
            </a:r>
            <a:endParaRPr lang="en-US" dirty="0"/>
          </a:p>
        </p:txBody>
      </p:sp>
      <p:sp>
        <p:nvSpPr>
          <p:cNvPr id="13" name="Title 12">
            <a:extLst>
              <a:ext uri="{FF2B5EF4-FFF2-40B4-BE49-F238E27FC236}">
                <a16:creationId xmlns:a16="http://schemas.microsoft.com/office/drawing/2014/main" id="{AD52E258-197F-054D-AB46-F51465426DEB}"/>
              </a:ext>
            </a:extLst>
          </p:cNvPr>
          <p:cNvSpPr>
            <a:spLocks noGrp="1"/>
          </p:cNvSpPr>
          <p:nvPr>
            <p:ph type="title"/>
          </p:nvPr>
        </p:nvSpPr>
        <p:spPr>
          <a:xfrm>
            <a:off x="226239" y="156050"/>
            <a:ext cx="11959330" cy="1325563"/>
          </a:xfrm>
        </p:spPr>
        <p:txBody>
          <a:bodyPr>
            <a:noAutofit/>
          </a:bodyPr>
          <a:lstStyle/>
          <a:p>
            <a:pPr algn="ctr"/>
            <a:r>
              <a:rPr lang="en-US" sz="3600" b="1" dirty="0">
                <a:latin typeface="Papyrus" panose="020B0602040200020303" pitchFamily="34" charset="77"/>
              </a:rPr>
              <a:t>For discussion today:  </a:t>
            </a:r>
            <a:br>
              <a:rPr lang="en-US" sz="3600" b="1" dirty="0">
                <a:latin typeface="Papyrus" panose="020B0602040200020303" pitchFamily="34" charset="77"/>
              </a:rPr>
            </a:br>
            <a:r>
              <a:rPr lang="en-US" sz="3600" b="1" dirty="0">
                <a:latin typeface="Papyrus" panose="020B0602040200020303" pitchFamily="34" charset="77"/>
              </a:rPr>
              <a:t>Who are Third Culture Kids &amp; Third Culture Adults? </a:t>
            </a:r>
          </a:p>
        </p:txBody>
      </p:sp>
    </p:spTree>
    <p:extLst>
      <p:ext uri="{BB962C8B-B14F-4D97-AF65-F5344CB8AC3E}">
        <p14:creationId xmlns:p14="http://schemas.microsoft.com/office/powerpoint/2010/main" val="4031805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1"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linds(horizont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1"/>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6" name="Group 3">
            <a:extLst>
              <a:ext uri="{FF2B5EF4-FFF2-40B4-BE49-F238E27FC236}">
                <a16:creationId xmlns:a16="http://schemas.microsoft.com/office/drawing/2014/main" id="{4B307981-8ED6-A24A-8AB3-4361F460BA67}"/>
              </a:ext>
            </a:extLst>
          </p:cNvPr>
          <p:cNvGrpSpPr>
            <a:grpSpLocks/>
          </p:cNvGrpSpPr>
          <p:nvPr/>
        </p:nvGrpSpPr>
        <p:grpSpPr bwMode="auto">
          <a:xfrm>
            <a:off x="1644550" y="1125141"/>
            <a:ext cx="2152055" cy="866180"/>
            <a:chOff x="0" y="0"/>
            <a:chExt cx="1928" cy="776"/>
          </a:xfrm>
        </p:grpSpPr>
        <p:sp>
          <p:nvSpPr>
            <p:cNvPr id="16397" name="Rectangle 1">
              <a:extLst>
                <a:ext uri="{FF2B5EF4-FFF2-40B4-BE49-F238E27FC236}">
                  <a16:creationId xmlns:a16="http://schemas.microsoft.com/office/drawing/2014/main" id="{FC20B1CC-E2A4-1847-BEA0-74E0418B6EBA}"/>
                </a:ext>
              </a:extLst>
            </p:cNvPr>
            <p:cNvSpPr>
              <a:spLocks/>
            </p:cNvSpPr>
            <p:nvPr/>
          </p:nvSpPr>
          <p:spPr bwMode="auto">
            <a:xfrm>
              <a:off x="163" y="133"/>
              <a:ext cx="1594" cy="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eaLnBrk="0" hangingPunct="0">
                <a:defRPr sz="3600">
                  <a:solidFill>
                    <a:srgbClr val="45433A"/>
                  </a:solidFill>
                  <a:latin typeface="Hoefler Text" panose="02030602050506020203" pitchFamily="18" charset="77"/>
                  <a:ea typeface="ヒラギノ明朝 ProN W3" panose="02020300000000000000" pitchFamily="18" charset="-128"/>
                  <a:sym typeface="Hoefler Text" panose="02030602050506020203" pitchFamily="18" charset="77"/>
                </a:defRPr>
              </a:lvl1pPr>
              <a:lvl2pPr marL="742950" indent="-285750" eaLnBrk="0" hangingPunct="0">
                <a:defRPr sz="3600">
                  <a:solidFill>
                    <a:srgbClr val="45433A"/>
                  </a:solidFill>
                  <a:latin typeface="Hoefler Text" panose="02030602050506020203" pitchFamily="18" charset="77"/>
                  <a:ea typeface="ヒラギノ明朝 ProN W3" panose="02020300000000000000" pitchFamily="18" charset="-128"/>
                  <a:sym typeface="Hoefler Text" panose="02030602050506020203" pitchFamily="18" charset="77"/>
                </a:defRPr>
              </a:lvl2pPr>
              <a:lvl3pPr marL="1143000" indent="-228600" eaLnBrk="0" hangingPunct="0">
                <a:defRPr sz="3600">
                  <a:solidFill>
                    <a:srgbClr val="45433A"/>
                  </a:solidFill>
                  <a:latin typeface="Hoefler Text" panose="02030602050506020203" pitchFamily="18" charset="77"/>
                  <a:ea typeface="ヒラギノ明朝 ProN W3" panose="02020300000000000000" pitchFamily="18" charset="-128"/>
                  <a:sym typeface="Hoefler Text" panose="02030602050506020203" pitchFamily="18" charset="77"/>
                </a:defRPr>
              </a:lvl3pPr>
              <a:lvl4pPr marL="1600200" indent="-228600" eaLnBrk="0" hangingPunct="0">
                <a:defRPr sz="3600">
                  <a:solidFill>
                    <a:srgbClr val="45433A"/>
                  </a:solidFill>
                  <a:latin typeface="Hoefler Text" panose="02030602050506020203" pitchFamily="18" charset="77"/>
                  <a:ea typeface="ヒラギノ明朝 ProN W3" panose="02020300000000000000" pitchFamily="18" charset="-128"/>
                  <a:sym typeface="Hoefler Text" panose="02030602050506020203" pitchFamily="18" charset="77"/>
                </a:defRPr>
              </a:lvl4pPr>
              <a:lvl5pPr marL="2057400" indent="-228600" eaLnBrk="0" hangingPunct="0">
                <a:defRPr sz="3600">
                  <a:solidFill>
                    <a:srgbClr val="45433A"/>
                  </a:solidFill>
                  <a:latin typeface="Hoefler Text" panose="02030602050506020203" pitchFamily="18" charset="77"/>
                  <a:ea typeface="ヒラギノ明朝 ProN W3" panose="02020300000000000000" pitchFamily="18" charset="-128"/>
                  <a:sym typeface="Hoefler Text" panose="02030602050506020203" pitchFamily="18" charset="77"/>
                </a:defRPr>
              </a:lvl5pPr>
              <a:lvl6pPr marL="2514600" indent="-228600" algn="ctr" eaLnBrk="0" fontAlgn="base" hangingPunct="0">
                <a:spcBef>
                  <a:spcPct val="0"/>
                </a:spcBef>
                <a:spcAft>
                  <a:spcPct val="0"/>
                </a:spcAft>
                <a:defRPr sz="3600">
                  <a:solidFill>
                    <a:srgbClr val="45433A"/>
                  </a:solidFill>
                  <a:latin typeface="Hoefler Text" panose="02030602050506020203" pitchFamily="18" charset="77"/>
                  <a:ea typeface="ヒラギノ明朝 ProN W3" panose="02020300000000000000" pitchFamily="18" charset="-128"/>
                  <a:sym typeface="Hoefler Text" panose="02030602050506020203" pitchFamily="18" charset="77"/>
                </a:defRPr>
              </a:lvl6pPr>
              <a:lvl7pPr marL="2971800" indent="-228600" algn="ctr" eaLnBrk="0" fontAlgn="base" hangingPunct="0">
                <a:spcBef>
                  <a:spcPct val="0"/>
                </a:spcBef>
                <a:spcAft>
                  <a:spcPct val="0"/>
                </a:spcAft>
                <a:defRPr sz="3600">
                  <a:solidFill>
                    <a:srgbClr val="45433A"/>
                  </a:solidFill>
                  <a:latin typeface="Hoefler Text" panose="02030602050506020203" pitchFamily="18" charset="77"/>
                  <a:ea typeface="ヒラギノ明朝 ProN W3" panose="02020300000000000000" pitchFamily="18" charset="-128"/>
                  <a:sym typeface="Hoefler Text" panose="02030602050506020203" pitchFamily="18" charset="77"/>
                </a:defRPr>
              </a:lvl7pPr>
              <a:lvl8pPr marL="3429000" indent="-228600" algn="ctr" eaLnBrk="0" fontAlgn="base" hangingPunct="0">
                <a:spcBef>
                  <a:spcPct val="0"/>
                </a:spcBef>
                <a:spcAft>
                  <a:spcPct val="0"/>
                </a:spcAft>
                <a:defRPr sz="3600">
                  <a:solidFill>
                    <a:srgbClr val="45433A"/>
                  </a:solidFill>
                  <a:latin typeface="Hoefler Text" panose="02030602050506020203" pitchFamily="18" charset="77"/>
                  <a:ea typeface="ヒラギノ明朝 ProN W3" panose="02020300000000000000" pitchFamily="18" charset="-128"/>
                  <a:sym typeface="Hoefler Text" panose="02030602050506020203" pitchFamily="18" charset="77"/>
                </a:defRPr>
              </a:lvl8pPr>
              <a:lvl9pPr marL="3886200" indent="-228600" algn="ctr" eaLnBrk="0" fontAlgn="base" hangingPunct="0">
                <a:spcBef>
                  <a:spcPct val="0"/>
                </a:spcBef>
                <a:spcAft>
                  <a:spcPct val="0"/>
                </a:spcAft>
                <a:defRPr sz="3600">
                  <a:solidFill>
                    <a:srgbClr val="45433A"/>
                  </a:solidFill>
                  <a:latin typeface="Hoefler Text" panose="02030602050506020203" pitchFamily="18" charset="77"/>
                  <a:ea typeface="ヒラギノ明朝 ProN W3" panose="02020300000000000000" pitchFamily="18" charset="-128"/>
                  <a:sym typeface="Hoefler Text" panose="02030602050506020203" pitchFamily="18" charset="77"/>
                </a:defRPr>
              </a:lvl9pPr>
            </a:lstStyle>
            <a:p>
              <a:pPr algn="ctr" defTabSz="642915" eaLnBrk="1" fontAlgn="base" hangingPunct="1">
                <a:spcBef>
                  <a:spcPct val="0"/>
                </a:spcBef>
                <a:spcAft>
                  <a:spcPct val="0"/>
                </a:spcAft>
              </a:pPr>
              <a:r>
                <a:rPr lang="en-US" altLang="en-US" sz="2531">
                  <a:ea typeface="MS PGothic" panose="020B0600070205080204" pitchFamily="34" charset="-128"/>
                </a:rPr>
                <a:t>Military kids</a:t>
              </a:r>
            </a:p>
          </p:txBody>
        </p:sp>
        <p:pic>
          <p:nvPicPr>
            <p:cNvPr id="16398" name="Picture 2">
              <a:extLst>
                <a:ext uri="{FF2B5EF4-FFF2-40B4-BE49-F238E27FC236}">
                  <a16:creationId xmlns:a16="http://schemas.microsoft.com/office/drawing/2014/main" id="{C9833CA6-04E4-9C4A-87C6-96746EE64A8D}"/>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928" cy="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grpSp>
        <p:nvGrpSpPr>
          <p:cNvPr id="16387" name="Group 6">
            <a:extLst>
              <a:ext uri="{FF2B5EF4-FFF2-40B4-BE49-F238E27FC236}">
                <a16:creationId xmlns:a16="http://schemas.microsoft.com/office/drawing/2014/main" id="{0A7C8F1E-9DC0-EB41-8CA4-6BCF661A66D8}"/>
              </a:ext>
            </a:extLst>
          </p:cNvPr>
          <p:cNvGrpSpPr>
            <a:grpSpLocks/>
          </p:cNvGrpSpPr>
          <p:nvPr/>
        </p:nvGrpSpPr>
        <p:grpSpPr bwMode="auto">
          <a:xfrm>
            <a:off x="4568465" y="1165225"/>
            <a:ext cx="2197820" cy="866180"/>
            <a:chOff x="0" y="0"/>
            <a:chExt cx="1968" cy="776"/>
          </a:xfrm>
        </p:grpSpPr>
        <p:sp>
          <p:nvSpPr>
            <p:cNvPr id="16395" name="Rectangle 4">
              <a:extLst>
                <a:ext uri="{FF2B5EF4-FFF2-40B4-BE49-F238E27FC236}">
                  <a16:creationId xmlns:a16="http://schemas.microsoft.com/office/drawing/2014/main" id="{D74E9C30-C44E-B348-8184-0A02B4FC07D0}"/>
                </a:ext>
              </a:extLst>
            </p:cNvPr>
            <p:cNvSpPr>
              <a:spLocks/>
            </p:cNvSpPr>
            <p:nvPr/>
          </p:nvSpPr>
          <p:spPr bwMode="auto">
            <a:xfrm>
              <a:off x="164" y="133"/>
              <a:ext cx="1632" cy="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eaLnBrk="0" hangingPunct="0">
                <a:defRPr sz="3600">
                  <a:solidFill>
                    <a:srgbClr val="45433A"/>
                  </a:solidFill>
                  <a:latin typeface="Hoefler Text" panose="02030602050506020203" pitchFamily="18" charset="77"/>
                  <a:ea typeface="ヒラギノ明朝 ProN W3" panose="02020300000000000000" pitchFamily="18" charset="-128"/>
                  <a:sym typeface="Hoefler Text" panose="02030602050506020203" pitchFamily="18" charset="77"/>
                </a:defRPr>
              </a:lvl1pPr>
              <a:lvl2pPr marL="742950" indent="-285750" eaLnBrk="0" hangingPunct="0">
                <a:defRPr sz="3600">
                  <a:solidFill>
                    <a:srgbClr val="45433A"/>
                  </a:solidFill>
                  <a:latin typeface="Hoefler Text" panose="02030602050506020203" pitchFamily="18" charset="77"/>
                  <a:ea typeface="ヒラギノ明朝 ProN W3" panose="02020300000000000000" pitchFamily="18" charset="-128"/>
                  <a:sym typeface="Hoefler Text" panose="02030602050506020203" pitchFamily="18" charset="77"/>
                </a:defRPr>
              </a:lvl2pPr>
              <a:lvl3pPr marL="1143000" indent="-228600" eaLnBrk="0" hangingPunct="0">
                <a:defRPr sz="3600">
                  <a:solidFill>
                    <a:srgbClr val="45433A"/>
                  </a:solidFill>
                  <a:latin typeface="Hoefler Text" panose="02030602050506020203" pitchFamily="18" charset="77"/>
                  <a:ea typeface="ヒラギノ明朝 ProN W3" panose="02020300000000000000" pitchFamily="18" charset="-128"/>
                  <a:sym typeface="Hoefler Text" panose="02030602050506020203" pitchFamily="18" charset="77"/>
                </a:defRPr>
              </a:lvl3pPr>
              <a:lvl4pPr marL="1600200" indent="-228600" eaLnBrk="0" hangingPunct="0">
                <a:defRPr sz="3600">
                  <a:solidFill>
                    <a:srgbClr val="45433A"/>
                  </a:solidFill>
                  <a:latin typeface="Hoefler Text" panose="02030602050506020203" pitchFamily="18" charset="77"/>
                  <a:ea typeface="ヒラギノ明朝 ProN W3" panose="02020300000000000000" pitchFamily="18" charset="-128"/>
                  <a:sym typeface="Hoefler Text" panose="02030602050506020203" pitchFamily="18" charset="77"/>
                </a:defRPr>
              </a:lvl4pPr>
              <a:lvl5pPr marL="2057400" indent="-228600" eaLnBrk="0" hangingPunct="0">
                <a:defRPr sz="3600">
                  <a:solidFill>
                    <a:srgbClr val="45433A"/>
                  </a:solidFill>
                  <a:latin typeface="Hoefler Text" panose="02030602050506020203" pitchFamily="18" charset="77"/>
                  <a:ea typeface="ヒラギノ明朝 ProN W3" panose="02020300000000000000" pitchFamily="18" charset="-128"/>
                  <a:sym typeface="Hoefler Text" panose="02030602050506020203" pitchFamily="18" charset="77"/>
                </a:defRPr>
              </a:lvl5pPr>
              <a:lvl6pPr marL="2514600" indent="-228600" algn="ctr" eaLnBrk="0" fontAlgn="base" hangingPunct="0">
                <a:spcBef>
                  <a:spcPct val="0"/>
                </a:spcBef>
                <a:spcAft>
                  <a:spcPct val="0"/>
                </a:spcAft>
                <a:defRPr sz="3600">
                  <a:solidFill>
                    <a:srgbClr val="45433A"/>
                  </a:solidFill>
                  <a:latin typeface="Hoefler Text" panose="02030602050506020203" pitchFamily="18" charset="77"/>
                  <a:ea typeface="ヒラギノ明朝 ProN W3" panose="02020300000000000000" pitchFamily="18" charset="-128"/>
                  <a:sym typeface="Hoefler Text" panose="02030602050506020203" pitchFamily="18" charset="77"/>
                </a:defRPr>
              </a:lvl6pPr>
              <a:lvl7pPr marL="2971800" indent="-228600" algn="ctr" eaLnBrk="0" fontAlgn="base" hangingPunct="0">
                <a:spcBef>
                  <a:spcPct val="0"/>
                </a:spcBef>
                <a:spcAft>
                  <a:spcPct val="0"/>
                </a:spcAft>
                <a:defRPr sz="3600">
                  <a:solidFill>
                    <a:srgbClr val="45433A"/>
                  </a:solidFill>
                  <a:latin typeface="Hoefler Text" panose="02030602050506020203" pitchFamily="18" charset="77"/>
                  <a:ea typeface="ヒラギノ明朝 ProN W3" panose="02020300000000000000" pitchFamily="18" charset="-128"/>
                  <a:sym typeface="Hoefler Text" panose="02030602050506020203" pitchFamily="18" charset="77"/>
                </a:defRPr>
              </a:lvl7pPr>
              <a:lvl8pPr marL="3429000" indent="-228600" algn="ctr" eaLnBrk="0" fontAlgn="base" hangingPunct="0">
                <a:spcBef>
                  <a:spcPct val="0"/>
                </a:spcBef>
                <a:spcAft>
                  <a:spcPct val="0"/>
                </a:spcAft>
                <a:defRPr sz="3600">
                  <a:solidFill>
                    <a:srgbClr val="45433A"/>
                  </a:solidFill>
                  <a:latin typeface="Hoefler Text" panose="02030602050506020203" pitchFamily="18" charset="77"/>
                  <a:ea typeface="ヒラギノ明朝 ProN W3" panose="02020300000000000000" pitchFamily="18" charset="-128"/>
                  <a:sym typeface="Hoefler Text" panose="02030602050506020203" pitchFamily="18" charset="77"/>
                </a:defRPr>
              </a:lvl8pPr>
              <a:lvl9pPr marL="3886200" indent="-228600" algn="ctr" eaLnBrk="0" fontAlgn="base" hangingPunct="0">
                <a:spcBef>
                  <a:spcPct val="0"/>
                </a:spcBef>
                <a:spcAft>
                  <a:spcPct val="0"/>
                </a:spcAft>
                <a:defRPr sz="3600">
                  <a:solidFill>
                    <a:srgbClr val="45433A"/>
                  </a:solidFill>
                  <a:latin typeface="Hoefler Text" panose="02030602050506020203" pitchFamily="18" charset="77"/>
                  <a:ea typeface="ヒラギノ明朝 ProN W3" panose="02020300000000000000" pitchFamily="18" charset="-128"/>
                  <a:sym typeface="Hoefler Text" panose="02030602050506020203" pitchFamily="18" charset="77"/>
                </a:defRPr>
              </a:lvl9pPr>
            </a:lstStyle>
            <a:p>
              <a:pPr algn="ctr" defTabSz="642915" eaLnBrk="1" fontAlgn="base" hangingPunct="1">
                <a:spcBef>
                  <a:spcPct val="0"/>
                </a:spcBef>
                <a:spcAft>
                  <a:spcPct val="0"/>
                </a:spcAft>
              </a:pPr>
              <a:r>
                <a:rPr lang="en-US" altLang="en-US" sz="2531">
                  <a:ea typeface="MS PGothic" panose="020B0600070205080204" pitchFamily="34" charset="-128"/>
                </a:rPr>
                <a:t>Business kids</a:t>
              </a:r>
            </a:p>
          </p:txBody>
        </p:sp>
        <p:pic>
          <p:nvPicPr>
            <p:cNvPr id="16396" name="Picture 5">
              <a:extLst>
                <a:ext uri="{FF2B5EF4-FFF2-40B4-BE49-F238E27FC236}">
                  <a16:creationId xmlns:a16="http://schemas.microsoft.com/office/drawing/2014/main" id="{0E142572-959E-B043-851F-8974B065287F}"/>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968" cy="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grpSp>
        <p:nvGrpSpPr>
          <p:cNvPr id="16388" name="Group 9">
            <a:extLst>
              <a:ext uri="{FF2B5EF4-FFF2-40B4-BE49-F238E27FC236}">
                <a16:creationId xmlns:a16="http://schemas.microsoft.com/office/drawing/2014/main" id="{E415A48B-12E4-A248-9DFB-00F635212581}"/>
              </a:ext>
            </a:extLst>
          </p:cNvPr>
          <p:cNvGrpSpPr>
            <a:grpSpLocks/>
          </p:cNvGrpSpPr>
          <p:nvPr/>
        </p:nvGrpSpPr>
        <p:grpSpPr bwMode="auto">
          <a:xfrm>
            <a:off x="7341691" y="1151731"/>
            <a:ext cx="2544961" cy="866180"/>
            <a:chOff x="0" y="0"/>
            <a:chExt cx="2280" cy="776"/>
          </a:xfrm>
        </p:grpSpPr>
        <p:sp>
          <p:nvSpPr>
            <p:cNvPr id="16393" name="Rectangle 7">
              <a:extLst>
                <a:ext uri="{FF2B5EF4-FFF2-40B4-BE49-F238E27FC236}">
                  <a16:creationId xmlns:a16="http://schemas.microsoft.com/office/drawing/2014/main" id="{A5A1763F-5798-0849-8311-90F1A4DC81AE}"/>
                </a:ext>
              </a:extLst>
            </p:cNvPr>
            <p:cNvSpPr>
              <a:spLocks/>
            </p:cNvSpPr>
            <p:nvPr/>
          </p:nvSpPr>
          <p:spPr bwMode="auto">
            <a:xfrm>
              <a:off x="162" y="133"/>
              <a:ext cx="1949" cy="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eaLnBrk="0" hangingPunct="0">
                <a:defRPr sz="3600">
                  <a:solidFill>
                    <a:srgbClr val="45433A"/>
                  </a:solidFill>
                  <a:latin typeface="Hoefler Text" panose="02030602050506020203" pitchFamily="18" charset="77"/>
                  <a:ea typeface="ヒラギノ明朝 ProN W3" panose="02020300000000000000" pitchFamily="18" charset="-128"/>
                  <a:sym typeface="Hoefler Text" panose="02030602050506020203" pitchFamily="18" charset="77"/>
                </a:defRPr>
              </a:lvl1pPr>
              <a:lvl2pPr marL="742950" indent="-285750" eaLnBrk="0" hangingPunct="0">
                <a:defRPr sz="3600">
                  <a:solidFill>
                    <a:srgbClr val="45433A"/>
                  </a:solidFill>
                  <a:latin typeface="Hoefler Text" panose="02030602050506020203" pitchFamily="18" charset="77"/>
                  <a:ea typeface="ヒラギノ明朝 ProN W3" panose="02020300000000000000" pitchFamily="18" charset="-128"/>
                  <a:sym typeface="Hoefler Text" panose="02030602050506020203" pitchFamily="18" charset="77"/>
                </a:defRPr>
              </a:lvl2pPr>
              <a:lvl3pPr marL="1143000" indent="-228600" eaLnBrk="0" hangingPunct="0">
                <a:defRPr sz="3600">
                  <a:solidFill>
                    <a:srgbClr val="45433A"/>
                  </a:solidFill>
                  <a:latin typeface="Hoefler Text" panose="02030602050506020203" pitchFamily="18" charset="77"/>
                  <a:ea typeface="ヒラギノ明朝 ProN W3" panose="02020300000000000000" pitchFamily="18" charset="-128"/>
                  <a:sym typeface="Hoefler Text" panose="02030602050506020203" pitchFamily="18" charset="77"/>
                </a:defRPr>
              </a:lvl3pPr>
              <a:lvl4pPr marL="1600200" indent="-228600" eaLnBrk="0" hangingPunct="0">
                <a:defRPr sz="3600">
                  <a:solidFill>
                    <a:srgbClr val="45433A"/>
                  </a:solidFill>
                  <a:latin typeface="Hoefler Text" panose="02030602050506020203" pitchFamily="18" charset="77"/>
                  <a:ea typeface="ヒラギノ明朝 ProN W3" panose="02020300000000000000" pitchFamily="18" charset="-128"/>
                  <a:sym typeface="Hoefler Text" panose="02030602050506020203" pitchFamily="18" charset="77"/>
                </a:defRPr>
              </a:lvl4pPr>
              <a:lvl5pPr marL="2057400" indent="-228600" eaLnBrk="0" hangingPunct="0">
                <a:defRPr sz="3600">
                  <a:solidFill>
                    <a:srgbClr val="45433A"/>
                  </a:solidFill>
                  <a:latin typeface="Hoefler Text" panose="02030602050506020203" pitchFamily="18" charset="77"/>
                  <a:ea typeface="ヒラギノ明朝 ProN W3" panose="02020300000000000000" pitchFamily="18" charset="-128"/>
                  <a:sym typeface="Hoefler Text" panose="02030602050506020203" pitchFamily="18" charset="77"/>
                </a:defRPr>
              </a:lvl5pPr>
              <a:lvl6pPr marL="2514600" indent="-228600" algn="ctr" eaLnBrk="0" fontAlgn="base" hangingPunct="0">
                <a:spcBef>
                  <a:spcPct val="0"/>
                </a:spcBef>
                <a:spcAft>
                  <a:spcPct val="0"/>
                </a:spcAft>
                <a:defRPr sz="3600">
                  <a:solidFill>
                    <a:srgbClr val="45433A"/>
                  </a:solidFill>
                  <a:latin typeface="Hoefler Text" panose="02030602050506020203" pitchFamily="18" charset="77"/>
                  <a:ea typeface="ヒラギノ明朝 ProN W3" panose="02020300000000000000" pitchFamily="18" charset="-128"/>
                  <a:sym typeface="Hoefler Text" panose="02030602050506020203" pitchFamily="18" charset="77"/>
                </a:defRPr>
              </a:lvl6pPr>
              <a:lvl7pPr marL="2971800" indent="-228600" algn="ctr" eaLnBrk="0" fontAlgn="base" hangingPunct="0">
                <a:spcBef>
                  <a:spcPct val="0"/>
                </a:spcBef>
                <a:spcAft>
                  <a:spcPct val="0"/>
                </a:spcAft>
                <a:defRPr sz="3600">
                  <a:solidFill>
                    <a:srgbClr val="45433A"/>
                  </a:solidFill>
                  <a:latin typeface="Hoefler Text" panose="02030602050506020203" pitchFamily="18" charset="77"/>
                  <a:ea typeface="ヒラギノ明朝 ProN W3" panose="02020300000000000000" pitchFamily="18" charset="-128"/>
                  <a:sym typeface="Hoefler Text" panose="02030602050506020203" pitchFamily="18" charset="77"/>
                </a:defRPr>
              </a:lvl7pPr>
              <a:lvl8pPr marL="3429000" indent="-228600" algn="ctr" eaLnBrk="0" fontAlgn="base" hangingPunct="0">
                <a:spcBef>
                  <a:spcPct val="0"/>
                </a:spcBef>
                <a:spcAft>
                  <a:spcPct val="0"/>
                </a:spcAft>
                <a:defRPr sz="3600">
                  <a:solidFill>
                    <a:srgbClr val="45433A"/>
                  </a:solidFill>
                  <a:latin typeface="Hoefler Text" panose="02030602050506020203" pitchFamily="18" charset="77"/>
                  <a:ea typeface="ヒラギノ明朝 ProN W3" panose="02020300000000000000" pitchFamily="18" charset="-128"/>
                  <a:sym typeface="Hoefler Text" panose="02030602050506020203" pitchFamily="18" charset="77"/>
                </a:defRPr>
              </a:lvl8pPr>
              <a:lvl9pPr marL="3886200" indent="-228600" algn="ctr" eaLnBrk="0" fontAlgn="base" hangingPunct="0">
                <a:spcBef>
                  <a:spcPct val="0"/>
                </a:spcBef>
                <a:spcAft>
                  <a:spcPct val="0"/>
                </a:spcAft>
                <a:defRPr sz="3600">
                  <a:solidFill>
                    <a:srgbClr val="45433A"/>
                  </a:solidFill>
                  <a:latin typeface="Hoefler Text" panose="02030602050506020203" pitchFamily="18" charset="77"/>
                  <a:ea typeface="ヒラギノ明朝 ProN W3" panose="02020300000000000000" pitchFamily="18" charset="-128"/>
                  <a:sym typeface="Hoefler Text" panose="02030602050506020203" pitchFamily="18" charset="77"/>
                </a:defRPr>
              </a:lvl9pPr>
            </a:lstStyle>
            <a:p>
              <a:pPr algn="ctr" defTabSz="642915" eaLnBrk="1" fontAlgn="base" hangingPunct="1">
                <a:spcBef>
                  <a:spcPct val="0"/>
                </a:spcBef>
                <a:spcAft>
                  <a:spcPct val="0"/>
                </a:spcAft>
              </a:pPr>
              <a:r>
                <a:rPr lang="en-US" altLang="en-US" sz="2531">
                  <a:ea typeface="MS PGothic" panose="020B0600070205080204" pitchFamily="34" charset="-128"/>
                </a:rPr>
                <a:t>Missionary kids</a:t>
              </a:r>
            </a:p>
          </p:txBody>
        </p:sp>
        <p:pic>
          <p:nvPicPr>
            <p:cNvPr id="16394" name="Picture 8">
              <a:extLst>
                <a:ext uri="{FF2B5EF4-FFF2-40B4-BE49-F238E27FC236}">
                  <a16:creationId xmlns:a16="http://schemas.microsoft.com/office/drawing/2014/main" id="{7F0147E6-FD6F-744F-9D73-B79D66054FB7}"/>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280" cy="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grpSp>
        <p:nvGrpSpPr>
          <p:cNvPr id="16389" name="Group 12">
            <a:extLst>
              <a:ext uri="{FF2B5EF4-FFF2-40B4-BE49-F238E27FC236}">
                <a16:creationId xmlns:a16="http://schemas.microsoft.com/office/drawing/2014/main" id="{3E9C855D-E100-7A4B-BD18-6F6E2CC80B0B}"/>
              </a:ext>
            </a:extLst>
          </p:cNvPr>
          <p:cNvGrpSpPr>
            <a:grpSpLocks/>
          </p:cNvGrpSpPr>
          <p:nvPr/>
        </p:nvGrpSpPr>
        <p:grpSpPr bwMode="auto">
          <a:xfrm>
            <a:off x="2720578" y="2044899"/>
            <a:ext cx="5893594" cy="2277070"/>
            <a:chOff x="0" y="0"/>
            <a:chExt cx="5280" cy="2040"/>
          </a:xfrm>
        </p:grpSpPr>
        <p:sp>
          <p:nvSpPr>
            <p:cNvPr id="16391" name="Rectangle 10">
              <a:extLst>
                <a:ext uri="{FF2B5EF4-FFF2-40B4-BE49-F238E27FC236}">
                  <a16:creationId xmlns:a16="http://schemas.microsoft.com/office/drawing/2014/main" id="{94F8BCF9-4CB8-2E4B-B517-A863591A670F}"/>
                </a:ext>
              </a:extLst>
            </p:cNvPr>
            <p:cNvSpPr>
              <a:spLocks/>
            </p:cNvSpPr>
            <p:nvPr/>
          </p:nvSpPr>
          <p:spPr bwMode="auto">
            <a:xfrm>
              <a:off x="128" y="96"/>
              <a:ext cx="5024" cy="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eaLnBrk="0" hangingPunct="0">
                <a:defRPr sz="3600">
                  <a:solidFill>
                    <a:srgbClr val="45433A"/>
                  </a:solidFill>
                  <a:latin typeface="Hoefler Text" panose="02030602050506020203" pitchFamily="18" charset="77"/>
                  <a:ea typeface="ヒラギノ明朝 ProN W3" panose="02020300000000000000" pitchFamily="18" charset="-128"/>
                  <a:sym typeface="Hoefler Text" panose="02030602050506020203" pitchFamily="18" charset="77"/>
                </a:defRPr>
              </a:lvl1pPr>
              <a:lvl2pPr marL="742950" indent="-285750" eaLnBrk="0" hangingPunct="0">
                <a:defRPr sz="3600">
                  <a:solidFill>
                    <a:srgbClr val="45433A"/>
                  </a:solidFill>
                  <a:latin typeface="Hoefler Text" panose="02030602050506020203" pitchFamily="18" charset="77"/>
                  <a:ea typeface="ヒラギノ明朝 ProN W3" panose="02020300000000000000" pitchFamily="18" charset="-128"/>
                  <a:sym typeface="Hoefler Text" panose="02030602050506020203" pitchFamily="18" charset="77"/>
                </a:defRPr>
              </a:lvl2pPr>
              <a:lvl3pPr marL="1143000" indent="-228600" eaLnBrk="0" hangingPunct="0">
                <a:defRPr sz="3600">
                  <a:solidFill>
                    <a:srgbClr val="45433A"/>
                  </a:solidFill>
                  <a:latin typeface="Hoefler Text" panose="02030602050506020203" pitchFamily="18" charset="77"/>
                  <a:ea typeface="ヒラギノ明朝 ProN W3" panose="02020300000000000000" pitchFamily="18" charset="-128"/>
                  <a:sym typeface="Hoefler Text" panose="02030602050506020203" pitchFamily="18" charset="77"/>
                </a:defRPr>
              </a:lvl3pPr>
              <a:lvl4pPr marL="1600200" indent="-228600" eaLnBrk="0" hangingPunct="0">
                <a:defRPr sz="3600">
                  <a:solidFill>
                    <a:srgbClr val="45433A"/>
                  </a:solidFill>
                  <a:latin typeface="Hoefler Text" panose="02030602050506020203" pitchFamily="18" charset="77"/>
                  <a:ea typeface="ヒラギノ明朝 ProN W3" panose="02020300000000000000" pitchFamily="18" charset="-128"/>
                  <a:sym typeface="Hoefler Text" panose="02030602050506020203" pitchFamily="18" charset="77"/>
                </a:defRPr>
              </a:lvl4pPr>
              <a:lvl5pPr marL="2057400" indent="-228600" eaLnBrk="0" hangingPunct="0">
                <a:defRPr sz="3600">
                  <a:solidFill>
                    <a:srgbClr val="45433A"/>
                  </a:solidFill>
                  <a:latin typeface="Hoefler Text" panose="02030602050506020203" pitchFamily="18" charset="77"/>
                  <a:ea typeface="ヒラギノ明朝 ProN W3" panose="02020300000000000000" pitchFamily="18" charset="-128"/>
                  <a:sym typeface="Hoefler Text" panose="02030602050506020203" pitchFamily="18" charset="77"/>
                </a:defRPr>
              </a:lvl5pPr>
              <a:lvl6pPr marL="2514600" indent="-228600" algn="ctr" eaLnBrk="0" fontAlgn="base" hangingPunct="0">
                <a:spcBef>
                  <a:spcPct val="0"/>
                </a:spcBef>
                <a:spcAft>
                  <a:spcPct val="0"/>
                </a:spcAft>
                <a:defRPr sz="3600">
                  <a:solidFill>
                    <a:srgbClr val="45433A"/>
                  </a:solidFill>
                  <a:latin typeface="Hoefler Text" panose="02030602050506020203" pitchFamily="18" charset="77"/>
                  <a:ea typeface="ヒラギノ明朝 ProN W3" panose="02020300000000000000" pitchFamily="18" charset="-128"/>
                  <a:sym typeface="Hoefler Text" panose="02030602050506020203" pitchFamily="18" charset="77"/>
                </a:defRPr>
              </a:lvl6pPr>
              <a:lvl7pPr marL="2971800" indent="-228600" algn="ctr" eaLnBrk="0" fontAlgn="base" hangingPunct="0">
                <a:spcBef>
                  <a:spcPct val="0"/>
                </a:spcBef>
                <a:spcAft>
                  <a:spcPct val="0"/>
                </a:spcAft>
                <a:defRPr sz="3600">
                  <a:solidFill>
                    <a:srgbClr val="45433A"/>
                  </a:solidFill>
                  <a:latin typeface="Hoefler Text" panose="02030602050506020203" pitchFamily="18" charset="77"/>
                  <a:ea typeface="ヒラギノ明朝 ProN W3" panose="02020300000000000000" pitchFamily="18" charset="-128"/>
                  <a:sym typeface="Hoefler Text" panose="02030602050506020203" pitchFamily="18" charset="77"/>
                </a:defRPr>
              </a:lvl7pPr>
              <a:lvl8pPr marL="3429000" indent="-228600" algn="ctr" eaLnBrk="0" fontAlgn="base" hangingPunct="0">
                <a:spcBef>
                  <a:spcPct val="0"/>
                </a:spcBef>
                <a:spcAft>
                  <a:spcPct val="0"/>
                </a:spcAft>
                <a:defRPr sz="3600">
                  <a:solidFill>
                    <a:srgbClr val="45433A"/>
                  </a:solidFill>
                  <a:latin typeface="Hoefler Text" panose="02030602050506020203" pitchFamily="18" charset="77"/>
                  <a:ea typeface="ヒラギノ明朝 ProN W3" panose="02020300000000000000" pitchFamily="18" charset="-128"/>
                  <a:sym typeface="Hoefler Text" panose="02030602050506020203" pitchFamily="18" charset="77"/>
                </a:defRPr>
              </a:lvl8pPr>
              <a:lvl9pPr marL="3886200" indent="-228600" algn="ctr" eaLnBrk="0" fontAlgn="base" hangingPunct="0">
                <a:spcBef>
                  <a:spcPct val="0"/>
                </a:spcBef>
                <a:spcAft>
                  <a:spcPct val="0"/>
                </a:spcAft>
                <a:defRPr sz="3600">
                  <a:solidFill>
                    <a:srgbClr val="45433A"/>
                  </a:solidFill>
                  <a:latin typeface="Hoefler Text" panose="02030602050506020203" pitchFamily="18" charset="77"/>
                  <a:ea typeface="ヒラギノ明朝 ProN W3" panose="02020300000000000000" pitchFamily="18" charset="-128"/>
                  <a:sym typeface="Hoefler Text" panose="02030602050506020203" pitchFamily="18" charset="77"/>
                </a:defRPr>
              </a:lvl9pPr>
            </a:lstStyle>
            <a:p>
              <a:pPr algn="ctr" defTabSz="642915" eaLnBrk="1" fontAlgn="base" hangingPunct="1">
                <a:spcBef>
                  <a:spcPct val="0"/>
                </a:spcBef>
                <a:spcAft>
                  <a:spcPct val="0"/>
                </a:spcAft>
              </a:pPr>
              <a:r>
                <a:rPr lang="en-US" altLang="en-US" sz="2531">
                  <a:ea typeface="MS PGothic" panose="020B0600070205080204" pitchFamily="34" charset="-128"/>
                </a:rPr>
                <a:t>Others</a:t>
              </a:r>
            </a:p>
            <a:p>
              <a:pPr algn="ctr" defTabSz="642915" eaLnBrk="1" fontAlgn="base" hangingPunct="1">
                <a:spcBef>
                  <a:spcPct val="0"/>
                </a:spcBef>
                <a:spcAft>
                  <a:spcPct val="0"/>
                </a:spcAft>
              </a:pPr>
              <a:r>
                <a:rPr lang="en-US" altLang="en-US" sz="2531">
                  <a:ea typeface="MS PGothic" panose="020B0600070205080204" pitchFamily="34" charset="-128"/>
                </a:rPr>
                <a:t>Inter-government agencies, educators, </a:t>
              </a:r>
            </a:p>
            <a:p>
              <a:pPr algn="ctr" defTabSz="642915" eaLnBrk="1" fontAlgn="base" hangingPunct="1">
                <a:spcBef>
                  <a:spcPct val="0"/>
                </a:spcBef>
                <a:spcAft>
                  <a:spcPct val="0"/>
                </a:spcAft>
              </a:pPr>
              <a:r>
                <a:rPr lang="en-US" altLang="en-US" sz="2531">
                  <a:ea typeface="MS PGothic" panose="020B0600070205080204" pitchFamily="34" charset="-128"/>
                </a:rPr>
                <a:t>students in advanced degrees</a:t>
              </a:r>
            </a:p>
            <a:p>
              <a:pPr algn="ctr" defTabSz="642915" eaLnBrk="1" fontAlgn="base" hangingPunct="1">
                <a:spcBef>
                  <a:spcPct val="0"/>
                </a:spcBef>
                <a:spcAft>
                  <a:spcPct val="0"/>
                </a:spcAft>
              </a:pPr>
              <a:endParaRPr lang="en-US" altLang="en-US" sz="2531">
                <a:ea typeface="MS PGothic" panose="020B0600070205080204" pitchFamily="34" charset="-128"/>
              </a:endParaRPr>
            </a:p>
            <a:p>
              <a:pPr algn="ctr" defTabSz="642915" eaLnBrk="1" fontAlgn="base" hangingPunct="1">
                <a:spcBef>
                  <a:spcPct val="0"/>
                </a:spcBef>
                <a:spcAft>
                  <a:spcPct val="0"/>
                </a:spcAft>
              </a:pPr>
              <a:r>
                <a:rPr lang="en-US" altLang="en-US" sz="1687">
                  <a:ea typeface="MS PGothic" panose="020B0600070205080204" pitchFamily="34" charset="-128"/>
                </a:rPr>
                <a:t>(42% are abroad for 1-2 years and 70% for less than 5.)</a:t>
              </a:r>
            </a:p>
          </p:txBody>
        </p:sp>
        <p:pic>
          <p:nvPicPr>
            <p:cNvPr id="16392" name="Picture 11">
              <a:extLst>
                <a:ext uri="{FF2B5EF4-FFF2-40B4-BE49-F238E27FC236}">
                  <a16:creationId xmlns:a16="http://schemas.microsoft.com/office/drawing/2014/main" id="{F67331DC-4FBC-004C-9487-97876744F808}"/>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5280" cy="2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16390" name="Rectangle 13">
            <a:extLst>
              <a:ext uri="{FF2B5EF4-FFF2-40B4-BE49-F238E27FC236}">
                <a16:creationId xmlns:a16="http://schemas.microsoft.com/office/drawing/2014/main" id="{5EB857AE-057F-9241-809A-9F55E6001A7E}"/>
              </a:ext>
            </a:extLst>
          </p:cNvPr>
          <p:cNvSpPr>
            <a:spLocks/>
          </p:cNvSpPr>
          <p:nvPr/>
        </p:nvSpPr>
        <p:spPr bwMode="auto">
          <a:xfrm>
            <a:off x="1049374" y="4516190"/>
            <a:ext cx="9774136" cy="214586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lstStyle>
            <a:lvl1pPr eaLnBrk="0" hangingPunct="0">
              <a:defRPr sz="3600">
                <a:solidFill>
                  <a:srgbClr val="45433A"/>
                </a:solidFill>
                <a:latin typeface="Hoefler Text" panose="02030602050506020203" pitchFamily="18" charset="77"/>
                <a:ea typeface="ヒラギノ明朝 ProN W3" panose="02020300000000000000" pitchFamily="18" charset="-128"/>
                <a:sym typeface="Hoefler Text" panose="02030602050506020203" pitchFamily="18" charset="77"/>
              </a:defRPr>
            </a:lvl1pPr>
            <a:lvl2pPr marL="742950" indent="-285750" eaLnBrk="0" hangingPunct="0">
              <a:defRPr sz="3600">
                <a:solidFill>
                  <a:srgbClr val="45433A"/>
                </a:solidFill>
                <a:latin typeface="Hoefler Text" panose="02030602050506020203" pitchFamily="18" charset="77"/>
                <a:ea typeface="ヒラギノ明朝 ProN W3" panose="02020300000000000000" pitchFamily="18" charset="-128"/>
                <a:sym typeface="Hoefler Text" panose="02030602050506020203" pitchFamily="18" charset="77"/>
              </a:defRPr>
            </a:lvl2pPr>
            <a:lvl3pPr marL="1143000" indent="-228600" eaLnBrk="0" hangingPunct="0">
              <a:defRPr sz="3600">
                <a:solidFill>
                  <a:srgbClr val="45433A"/>
                </a:solidFill>
                <a:latin typeface="Hoefler Text" panose="02030602050506020203" pitchFamily="18" charset="77"/>
                <a:ea typeface="ヒラギノ明朝 ProN W3" panose="02020300000000000000" pitchFamily="18" charset="-128"/>
                <a:sym typeface="Hoefler Text" panose="02030602050506020203" pitchFamily="18" charset="77"/>
              </a:defRPr>
            </a:lvl3pPr>
            <a:lvl4pPr marL="1600200" indent="-228600" eaLnBrk="0" hangingPunct="0">
              <a:defRPr sz="3600">
                <a:solidFill>
                  <a:srgbClr val="45433A"/>
                </a:solidFill>
                <a:latin typeface="Hoefler Text" panose="02030602050506020203" pitchFamily="18" charset="77"/>
                <a:ea typeface="ヒラギノ明朝 ProN W3" panose="02020300000000000000" pitchFamily="18" charset="-128"/>
                <a:sym typeface="Hoefler Text" panose="02030602050506020203" pitchFamily="18" charset="77"/>
              </a:defRPr>
            </a:lvl4pPr>
            <a:lvl5pPr marL="2057400" indent="-228600" eaLnBrk="0" hangingPunct="0">
              <a:defRPr sz="3600">
                <a:solidFill>
                  <a:srgbClr val="45433A"/>
                </a:solidFill>
                <a:latin typeface="Hoefler Text" panose="02030602050506020203" pitchFamily="18" charset="77"/>
                <a:ea typeface="ヒラギノ明朝 ProN W3" panose="02020300000000000000" pitchFamily="18" charset="-128"/>
                <a:sym typeface="Hoefler Text" panose="02030602050506020203" pitchFamily="18" charset="77"/>
              </a:defRPr>
            </a:lvl5pPr>
            <a:lvl6pPr marL="2514600" indent="-228600" algn="ctr" eaLnBrk="0" fontAlgn="base" hangingPunct="0">
              <a:spcBef>
                <a:spcPct val="0"/>
              </a:spcBef>
              <a:spcAft>
                <a:spcPct val="0"/>
              </a:spcAft>
              <a:defRPr sz="3600">
                <a:solidFill>
                  <a:srgbClr val="45433A"/>
                </a:solidFill>
                <a:latin typeface="Hoefler Text" panose="02030602050506020203" pitchFamily="18" charset="77"/>
                <a:ea typeface="ヒラギノ明朝 ProN W3" panose="02020300000000000000" pitchFamily="18" charset="-128"/>
                <a:sym typeface="Hoefler Text" panose="02030602050506020203" pitchFamily="18" charset="77"/>
              </a:defRPr>
            </a:lvl6pPr>
            <a:lvl7pPr marL="2971800" indent="-228600" algn="ctr" eaLnBrk="0" fontAlgn="base" hangingPunct="0">
              <a:spcBef>
                <a:spcPct val="0"/>
              </a:spcBef>
              <a:spcAft>
                <a:spcPct val="0"/>
              </a:spcAft>
              <a:defRPr sz="3600">
                <a:solidFill>
                  <a:srgbClr val="45433A"/>
                </a:solidFill>
                <a:latin typeface="Hoefler Text" panose="02030602050506020203" pitchFamily="18" charset="77"/>
                <a:ea typeface="ヒラギノ明朝 ProN W3" panose="02020300000000000000" pitchFamily="18" charset="-128"/>
                <a:sym typeface="Hoefler Text" panose="02030602050506020203" pitchFamily="18" charset="77"/>
              </a:defRPr>
            </a:lvl7pPr>
            <a:lvl8pPr marL="3429000" indent="-228600" algn="ctr" eaLnBrk="0" fontAlgn="base" hangingPunct="0">
              <a:spcBef>
                <a:spcPct val="0"/>
              </a:spcBef>
              <a:spcAft>
                <a:spcPct val="0"/>
              </a:spcAft>
              <a:defRPr sz="3600">
                <a:solidFill>
                  <a:srgbClr val="45433A"/>
                </a:solidFill>
                <a:latin typeface="Hoefler Text" panose="02030602050506020203" pitchFamily="18" charset="77"/>
                <a:ea typeface="ヒラギノ明朝 ProN W3" panose="02020300000000000000" pitchFamily="18" charset="-128"/>
                <a:sym typeface="Hoefler Text" panose="02030602050506020203" pitchFamily="18" charset="77"/>
              </a:defRPr>
            </a:lvl8pPr>
            <a:lvl9pPr marL="3886200" indent="-228600" algn="ctr" eaLnBrk="0" fontAlgn="base" hangingPunct="0">
              <a:spcBef>
                <a:spcPct val="0"/>
              </a:spcBef>
              <a:spcAft>
                <a:spcPct val="0"/>
              </a:spcAft>
              <a:defRPr sz="3600">
                <a:solidFill>
                  <a:srgbClr val="45433A"/>
                </a:solidFill>
                <a:latin typeface="Hoefler Text" panose="02030602050506020203" pitchFamily="18" charset="77"/>
                <a:ea typeface="ヒラギノ明朝 ProN W3" panose="02020300000000000000" pitchFamily="18" charset="-128"/>
                <a:sym typeface="Hoefler Text" panose="02030602050506020203" pitchFamily="18" charset="77"/>
              </a:defRPr>
            </a:lvl9pPr>
          </a:lstStyle>
          <a:p>
            <a:pPr algn="ctr" defTabSz="642915" eaLnBrk="1" fontAlgn="base" hangingPunct="1">
              <a:spcBef>
                <a:spcPct val="0"/>
              </a:spcBef>
              <a:spcAft>
                <a:spcPct val="0"/>
              </a:spcAft>
            </a:pPr>
            <a:r>
              <a:rPr lang="en-US" altLang="en-US" sz="2531" dirty="0">
                <a:latin typeface="Papyrus" panose="020B0602040200020303" pitchFamily="34" charset="77"/>
                <a:ea typeface="MS PGothic" panose="020B0600070205080204" pitchFamily="34" charset="-128"/>
              </a:rPr>
              <a:t>Third culture kids, Adult TCKs,</a:t>
            </a:r>
          </a:p>
          <a:p>
            <a:pPr algn="ctr" defTabSz="642915" eaLnBrk="1" fontAlgn="base" hangingPunct="1">
              <a:spcBef>
                <a:spcPct val="0"/>
              </a:spcBef>
              <a:spcAft>
                <a:spcPct val="0"/>
              </a:spcAft>
            </a:pPr>
            <a:r>
              <a:rPr lang="en-US" altLang="en-US" sz="2531" dirty="0">
                <a:latin typeface="Papyrus" panose="020B0602040200020303" pitchFamily="34" charset="77"/>
                <a:ea typeface="MS PGothic" panose="020B0600070205080204" pitchFamily="34" charset="-128"/>
              </a:rPr>
              <a:t>Global nomads, Sojourners, Cross-cultural kids, Internationally mobile, children of international students…</a:t>
            </a:r>
            <a:r>
              <a:rPr lang="en-US" altLang="en-US" sz="2531" dirty="0" err="1">
                <a:latin typeface="Papyrus" panose="020B0602040200020303" pitchFamily="34" charset="77"/>
                <a:ea typeface="MS PGothic" panose="020B0600070205080204" pitchFamily="34" charset="-128"/>
              </a:rPr>
              <a:t>etc</a:t>
            </a:r>
            <a:endParaRPr lang="en-US" altLang="en-US" sz="2531" dirty="0">
              <a:latin typeface="Papyrus" panose="020B0602040200020303" pitchFamily="34" charset="77"/>
              <a:ea typeface="MS PGothic" panose="020B0600070205080204" pitchFamily="34" charset="-128"/>
            </a:endParaRPr>
          </a:p>
          <a:p>
            <a:pPr algn="ctr" defTabSz="642915" eaLnBrk="1" fontAlgn="base" hangingPunct="1">
              <a:spcBef>
                <a:spcPct val="0"/>
              </a:spcBef>
              <a:spcAft>
                <a:spcPct val="0"/>
              </a:spcAft>
            </a:pPr>
            <a:endParaRPr lang="en-US" altLang="en-US" sz="2531" dirty="0">
              <a:latin typeface="Papyrus" panose="020B0602040200020303" pitchFamily="34" charset="77"/>
              <a:ea typeface="MS PGothic" panose="020B0600070205080204" pitchFamily="34" charset="-128"/>
            </a:endParaRPr>
          </a:p>
          <a:p>
            <a:pPr algn="ctr" defTabSz="642915" eaLnBrk="1" fontAlgn="base" hangingPunct="1">
              <a:spcBef>
                <a:spcPct val="0"/>
              </a:spcBef>
              <a:spcAft>
                <a:spcPct val="0"/>
              </a:spcAft>
            </a:pPr>
            <a:r>
              <a:rPr lang="en-US" altLang="en-US" sz="2531" dirty="0">
                <a:latin typeface="Papyrus" panose="020B0602040200020303" pitchFamily="34" charset="77"/>
                <a:ea typeface="MS PGothic" panose="020B0600070205080204" pitchFamily="34" charset="-128"/>
              </a:rPr>
              <a:t>Some who go back and forth….</a:t>
            </a:r>
          </a:p>
        </p:txBody>
      </p:sp>
    </p:spTree>
    <p:extLst>
      <p:ext uri="{BB962C8B-B14F-4D97-AF65-F5344CB8AC3E}">
        <p14:creationId xmlns:p14="http://schemas.microsoft.com/office/powerpoint/2010/main" val="7399778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4CBA7-992F-4346-8C85-43339B914318}"/>
              </a:ext>
            </a:extLst>
          </p:cNvPr>
          <p:cNvSpPr>
            <a:spLocks noGrp="1"/>
          </p:cNvSpPr>
          <p:nvPr>
            <p:ph type="title"/>
          </p:nvPr>
        </p:nvSpPr>
        <p:spPr>
          <a:xfrm>
            <a:off x="935477" y="315961"/>
            <a:ext cx="10515600" cy="1325563"/>
          </a:xfrm>
        </p:spPr>
        <p:txBody>
          <a:bodyPr/>
          <a:lstStyle/>
          <a:p>
            <a:r>
              <a:rPr lang="en-US" b="1" dirty="0">
                <a:latin typeface="Papyrus" panose="020B0602040200020303" pitchFamily="34" charset="77"/>
              </a:rPr>
              <a:t>Cross-Cultural Kids</a:t>
            </a:r>
          </a:p>
        </p:txBody>
      </p:sp>
      <p:pic>
        <p:nvPicPr>
          <p:cNvPr id="4" name="Content Placeholder 3">
            <a:extLst>
              <a:ext uri="{FF2B5EF4-FFF2-40B4-BE49-F238E27FC236}">
                <a16:creationId xmlns:a16="http://schemas.microsoft.com/office/drawing/2014/main" id="{C35DDCAD-EBC8-004E-B0A0-E93541550ECD}"/>
              </a:ext>
            </a:extLst>
          </p:cNvPr>
          <p:cNvPicPr>
            <a:picLocks noGrp="1" noChangeAspect="1"/>
          </p:cNvPicPr>
          <p:nvPr>
            <p:ph idx="1"/>
          </p:nvPr>
        </p:nvPicPr>
        <p:blipFill>
          <a:blip r:embed="rId2">
            <a:extLst>
              <a:ext uri="{BEBA8EAE-BF5A-486C-A8C5-ECC9F3942E4B}">
                <a14:imgProps xmlns:a14="http://schemas.microsoft.com/office/drawing/2010/main">
                  <a14:imgLayer>
                    <a14:imgEffect>
                      <a14:sharpenSoften amount="8000"/>
                    </a14:imgEffect>
                    <a14:imgEffect>
                      <a14:brightnessContrast bright="-7000" contrast="36000"/>
                    </a14:imgEffect>
                  </a14:imgLayer>
                </a14:imgProps>
              </a:ext>
            </a:extLst>
          </a:blip>
          <a:stretch>
            <a:fillRect/>
          </a:stretch>
        </p:blipFill>
        <p:spPr>
          <a:xfrm>
            <a:off x="4727204" y="1641524"/>
            <a:ext cx="5689168" cy="3566096"/>
          </a:xfrm>
          <a:prstGeom prst="rect">
            <a:avLst/>
          </a:prstGeom>
          <a:noFill/>
          <a:ln>
            <a:noFill/>
          </a:ln>
          <a:effectLst>
            <a:glow rad="508000">
              <a:schemeClr val="accent1">
                <a:alpha val="57000"/>
              </a:schemeClr>
            </a:glow>
            <a:outerShdw blurRad="203200" dist="139700" dir="2700000" algn="tl" rotWithShape="0">
              <a:srgbClr val="333333">
                <a:alpha val="87000"/>
              </a:srgbClr>
            </a:outerShdw>
          </a:effectLst>
        </p:spPr>
      </p:pic>
      <p:pic>
        <p:nvPicPr>
          <p:cNvPr id="5" name="Picture 6" descr="https://d188rgcu4zozwl.cloudfront.net/content/B01HT6MM9E/resources/518153589">
            <a:extLst>
              <a:ext uri="{FF2B5EF4-FFF2-40B4-BE49-F238E27FC236}">
                <a16:creationId xmlns:a16="http://schemas.microsoft.com/office/drawing/2014/main" id="{11CDA825-17F0-4045-9F83-EDF973D371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3853" y="1641524"/>
            <a:ext cx="2620248" cy="379144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848639B5-69BC-6848-9AEE-09BCC01DFD1E}"/>
              </a:ext>
            </a:extLst>
          </p:cNvPr>
          <p:cNvSpPr/>
          <p:nvPr/>
        </p:nvSpPr>
        <p:spPr>
          <a:xfrm>
            <a:off x="4975493" y="5639038"/>
            <a:ext cx="5192589" cy="584775"/>
          </a:xfrm>
          <a:prstGeom prst="rect">
            <a:avLst/>
          </a:prstGeom>
        </p:spPr>
        <p:txBody>
          <a:bodyPr wrap="square">
            <a:spAutoFit/>
          </a:bodyPr>
          <a:lstStyle/>
          <a:p>
            <a:r>
              <a:rPr lang="en-US" i="1" dirty="0">
                <a:latin typeface="adobe-garamond-pro"/>
              </a:rPr>
              <a:t>Third Culture Kids-Growing Up Among Worlds</a:t>
            </a:r>
            <a:r>
              <a:rPr lang="en-US" dirty="0">
                <a:latin typeface="adobe-garamond-pro"/>
              </a:rPr>
              <a:t> </a:t>
            </a:r>
            <a:endParaRPr lang="en-US" sz="1400" dirty="0">
              <a:latin typeface="adobe-garamond-pro"/>
            </a:endParaRPr>
          </a:p>
          <a:p>
            <a:r>
              <a:rPr lang="en-US" sz="1400" dirty="0">
                <a:latin typeface="adobe-garamond-pro"/>
              </a:rPr>
              <a:t>by David C. Pollock, Ruth E. Van </a:t>
            </a:r>
            <a:r>
              <a:rPr lang="en-US" sz="1400" dirty="0" err="1">
                <a:latin typeface="adobe-garamond-pro"/>
              </a:rPr>
              <a:t>Reken</a:t>
            </a:r>
            <a:r>
              <a:rPr lang="en-US" sz="1400" dirty="0">
                <a:latin typeface="adobe-garamond-pro"/>
              </a:rPr>
              <a:t>, and Michael V. Pollock.</a:t>
            </a:r>
            <a:endParaRPr lang="en-US" dirty="0"/>
          </a:p>
        </p:txBody>
      </p:sp>
    </p:spTree>
    <p:extLst>
      <p:ext uri="{BB962C8B-B14F-4D97-AF65-F5344CB8AC3E}">
        <p14:creationId xmlns:p14="http://schemas.microsoft.com/office/powerpoint/2010/main" val="24061638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2">
            <a:extLst>
              <a:ext uri="{FF2B5EF4-FFF2-40B4-BE49-F238E27FC236}">
                <a16:creationId xmlns:a16="http://schemas.microsoft.com/office/drawing/2014/main" id="{581355B4-C822-3147-AE64-0FB8E1F809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98" y="0"/>
            <a:ext cx="9226106" cy="6314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5364" name="Rectangle 3">
            <a:extLst>
              <a:ext uri="{FF2B5EF4-FFF2-40B4-BE49-F238E27FC236}">
                <a16:creationId xmlns:a16="http://schemas.microsoft.com/office/drawing/2014/main" id="{85D1F4C8-8F84-774D-979C-11AFEC01AD4A}"/>
              </a:ext>
            </a:extLst>
          </p:cNvPr>
          <p:cNvSpPr>
            <a:spLocks/>
          </p:cNvSpPr>
          <p:nvPr/>
        </p:nvSpPr>
        <p:spPr bwMode="auto">
          <a:xfrm>
            <a:off x="9343078" y="890447"/>
            <a:ext cx="2741301" cy="3518194"/>
          </a:xfrm>
          <a:prstGeom prst="rect">
            <a:avLst/>
          </a:prstGeom>
          <a:gradFill>
            <a:gsLst>
              <a:gs pos="0">
                <a:schemeClr val="bg2">
                  <a:tint val="94000"/>
                  <a:satMod val="80000"/>
                  <a:lumMod val="106000"/>
                </a:schemeClr>
              </a:gs>
              <a:gs pos="100000">
                <a:schemeClr val="bg2">
                  <a:shade val="80000"/>
                </a:schemeClr>
              </a:gs>
            </a:gsLst>
            <a:path path="circle">
              <a:fillToRect l="50000" t="50000" r="50000" b="50000"/>
            </a:path>
          </a:gradFill>
          <a:ln>
            <a:noFill/>
          </a:ln>
        </p:spPr>
        <p:txBody>
          <a:bodyPr lIns="0" tIns="0" rIns="0" bIns="0" anchor="ctr"/>
          <a:lstStyle>
            <a:lvl1pPr eaLnBrk="0" hangingPunct="0">
              <a:defRPr sz="3600">
                <a:solidFill>
                  <a:srgbClr val="45433A"/>
                </a:solidFill>
                <a:latin typeface="Hoefler Text" panose="02030602050506020203" pitchFamily="18" charset="77"/>
                <a:ea typeface="ヒラギノ明朝 ProN W3" panose="02020300000000000000" pitchFamily="18" charset="-128"/>
                <a:sym typeface="Hoefler Text" panose="02030602050506020203" pitchFamily="18" charset="77"/>
              </a:defRPr>
            </a:lvl1pPr>
            <a:lvl2pPr marL="742950" indent="-285750" eaLnBrk="0" hangingPunct="0">
              <a:defRPr sz="3600">
                <a:solidFill>
                  <a:srgbClr val="45433A"/>
                </a:solidFill>
                <a:latin typeface="Hoefler Text" panose="02030602050506020203" pitchFamily="18" charset="77"/>
                <a:ea typeface="ヒラギノ明朝 ProN W3" panose="02020300000000000000" pitchFamily="18" charset="-128"/>
                <a:sym typeface="Hoefler Text" panose="02030602050506020203" pitchFamily="18" charset="77"/>
              </a:defRPr>
            </a:lvl2pPr>
            <a:lvl3pPr marL="1143000" indent="-228600" eaLnBrk="0" hangingPunct="0">
              <a:defRPr sz="3600">
                <a:solidFill>
                  <a:srgbClr val="45433A"/>
                </a:solidFill>
                <a:latin typeface="Hoefler Text" panose="02030602050506020203" pitchFamily="18" charset="77"/>
                <a:ea typeface="ヒラギノ明朝 ProN W3" panose="02020300000000000000" pitchFamily="18" charset="-128"/>
                <a:sym typeface="Hoefler Text" panose="02030602050506020203" pitchFamily="18" charset="77"/>
              </a:defRPr>
            </a:lvl3pPr>
            <a:lvl4pPr marL="1600200" indent="-228600" eaLnBrk="0" hangingPunct="0">
              <a:defRPr sz="3600">
                <a:solidFill>
                  <a:srgbClr val="45433A"/>
                </a:solidFill>
                <a:latin typeface="Hoefler Text" panose="02030602050506020203" pitchFamily="18" charset="77"/>
                <a:ea typeface="ヒラギノ明朝 ProN W3" panose="02020300000000000000" pitchFamily="18" charset="-128"/>
                <a:sym typeface="Hoefler Text" panose="02030602050506020203" pitchFamily="18" charset="77"/>
              </a:defRPr>
            </a:lvl4pPr>
            <a:lvl5pPr marL="2057400" indent="-228600" eaLnBrk="0" hangingPunct="0">
              <a:defRPr sz="3600">
                <a:solidFill>
                  <a:srgbClr val="45433A"/>
                </a:solidFill>
                <a:latin typeface="Hoefler Text" panose="02030602050506020203" pitchFamily="18" charset="77"/>
                <a:ea typeface="ヒラギノ明朝 ProN W3" panose="02020300000000000000" pitchFamily="18" charset="-128"/>
                <a:sym typeface="Hoefler Text" panose="02030602050506020203" pitchFamily="18" charset="77"/>
              </a:defRPr>
            </a:lvl5pPr>
            <a:lvl6pPr marL="2514600" indent="-228600" algn="ctr" eaLnBrk="0" fontAlgn="base" hangingPunct="0">
              <a:spcBef>
                <a:spcPct val="0"/>
              </a:spcBef>
              <a:spcAft>
                <a:spcPct val="0"/>
              </a:spcAft>
              <a:defRPr sz="3600">
                <a:solidFill>
                  <a:srgbClr val="45433A"/>
                </a:solidFill>
                <a:latin typeface="Hoefler Text" panose="02030602050506020203" pitchFamily="18" charset="77"/>
                <a:ea typeface="ヒラギノ明朝 ProN W3" panose="02020300000000000000" pitchFamily="18" charset="-128"/>
                <a:sym typeface="Hoefler Text" panose="02030602050506020203" pitchFamily="18" charset="77"/>
              </a:defRPr>
            </a:lvl6pPr>
            <a:lvl7pPr marL="2971800" indent="-228600" algn="ctr" eaLnBrk="0" fontAlgn="base" hangingPunct="0">
              <a:spcBef>
                <a:spcPct val="0"/>
              </a:spcBef>
              <a:spcAft>
                <a:spcPct val="0"/>
              </a:spcAft>
              <a:defRPr sz="3600">
                <a:solidFill>
                  <a:srgbClr val="45433A"/>
                </a:solidFill>
                <a:latin typeface="Hoefler Text" panose="02030602050506020203" pitchFamily="18" charset="77"/>
                <a:ea typeface="ヒラギノ明朝 ProN W3" panose="02020300000000000000" pitchFamily="18" charset="-128"/>
                <a:sym typeface="Hoefler Text" panose="02030602050506020203" pitchFamily="18" charset="77"/>
              </a:defRPr>
            </a:lvl7pPr>
            <a:lvl8pPr marL="3429000" indent="-228600" algn="ctr" eaLnBrk="0" fontAlgn="base" hangingPunct="0">
              <a:spcBef>
                <a:spcPct val="0"/>
              </a:spcBef>
              <a:spcAft>
                <a:spcPct val="0"/>
              </a:spcAft>
              <a:defRPr sz="3600">
                <a:solidFill>
                  <a:srgbClr val="45433A"/>
                </a:solidFill>
                <a:latin typeface="Hoefler Text" panose="02030602050506020203" pitchFamily="18" charset="77"/>
                <a:ea typeface="ヒラギノ明朝 ProN W3" panose="02020300000000000000" pitchFamily="18" charset="-128"/>
                <a:sym typeface="Hoefler Text" panose="02030602050506020203" pitchFamily="18" charset="77"/>
              </a:defRPr>
            </a:lvl8pPr>
            <a:lvl9pPr marL="3886200" indent="-228600" algn="ctr" eaLnBrk="0" fontAlgn="base" hangingPunct="0">
              <a:spcBef>
                <a:spcPct val="0"/>
              </a:spcBef>
              <a:spcAft>
                <a:spcPct val="0"/>
              </a:spcAft>
              <a:defRPr sz="3600">
                <a:solidFill>
                  <a:srgbClr val="45433A"/>
                </a:solidFill>
                <a:latin typeface="Hoefler Text" panose="02030602050506020203" pitchFamily="18" charset="77"/>
                <a:ea typeface="ヒラギノ明朝 ProN W3" panose="02020300000000000000" pitchFamily="18" charset="-128"/>
                <a:sym typeface="Hoefler Text" panose="02030602050506020203" pitchFamily="18" charset="77"/>
              </a:defRPr>
            </a:lvl9pPr>
          </a:lstStyle>
          <a:p>
            <a:pPr algn="ctr" defTabSz="642915" eaLnBrk="1" fontAlgn="base" hangingPunct="1">
              <a:spcBef>
                <a:spcPct val="0"/>
              </a:spcBef>
              <a:spcAft>
                <a:spcPct val="0"/>
              </a:spcAft>
              <a:buSzPct val="103000"/>
              <a:buFont typeface="Hoefler Text" panose="02030602050506020203" pitchFamily="18" charset="77"/>
              <a:buChar char="•"/>
            </a:pPr>
            <a:r>
              <a:rPr lang="en-US" altLang="en-US" sz="2800" dirty="0">
                <a:solidFill>
                  <a:srgbClr val="C00000"/>
                </a:solidFill>
                <a:latin typeface="Papyrus" panose="020B0602040200020303" pitchFamily="34" charset="77"/>
                <a:ea typeface="MS PGothic" panose="020B0600070205080204" pitchFamily="34" charset="-128"/>
              </a:rPr>
              <a:t>High Mobility</a:t>
            </a:r>
          </a:p>
          <a:p>
            <a:pPr algn="ctr" defTabSz="642915" eaLnBrk="1" fontAlgn="base" hangingPunct="1">
              <a:spcBef>
                <a:spcPct val="0"/>
              </a:spcBef>
              <a:spcAft>
                <a:spcPct val="0"/>
              </a:spcAft>
            </a:pPr>
            <a:endParaRPr lang="en-US" altLang="en-US" sz="2800" dirty="0">
              <a:solidFill>
                <a:srgbClr val="C00000"/>
              </a:solidFill>
              <a:latin typeface="Papyrus" panose="020B0602040200020303" pitchFamily="34" charset="77"/>
              <a:ea typeface="MS PGothic" panose="020B0600070205080204" pitchFamily="34" charset="-128"/>
            </a:endParaRPr>
          </a:p>
          <a:p>
            <a:pPr algn="ctr" defTabSz="642915" eaLnBrk="1" fontAlgn="base" hangingPunct="1">
              <a:spcBef>
                <a:spcPct val="0"/>
              </a:spcBef>
              <a:spcAft>
                <a:spcPct val="0"/>
              </a:spcAft>
              <a:buSzPct val="103000"/>
              <a:buFont typeface="Hoefler Text" panose="02030602050506020203" pitchFamily="18" charset="77"/>
              <a:buChar char="•"/>
            </a:pPr>
            <a:r>
              <a:rPr lang="en-US" altLang="en-US" sz="2800" dirty="0">
                <a:solidFill>
                  <a:srgbClr val="C00000"/>
                </a:solidFill>
                <a:latin typeface="Papyrus" panose="020B0602040200020303" pitchFamily="34" charset="77"/>
                <a:ea typeface="MS PGothic" panose="020B0600070205080204" pitchFamily="34" charset="-128"/>
              </a:rPr>
              <a:t>High Cultural exposure</a:t>
            </a:r>
          </a:p>
          <a:p>
            <a:pPr algn="ctr" defTabSz="642915" eaLnBrk="1" fontAlgn="base" hangingPunct="1">
              <a:spcBef>
                <a:spcPct val="0"/>
              </a:spcBef>
              <a:spcAft>
                <a:spcPct val="0"/>
              </a:spcAft>
            </a:pPr>
            <a:endParaRPr lang="en-US" altLang="en-US" sz="2800" dirty="0">
              <a:solidFill>
                <a:srgbClr val="C00000"/>
              </a:solidFill>
              <a:latin typeface="Papyrus" panose="020B0602040200020303" pitchFamily="34" charset="77"/>
              <a:ea typeface="MS PGothic" panose="020B0600070205080204" pitchFamily="34" charset="-128"/>
            </a:endParaRPr>
          </a:p>
          <a:p>
            <a:pPr algn="ctr" defTabSz="642915" eaLnBrk="1" fontAlgn="base" hangingPunct="1">
              <a:spcBef>
                <a:spcPct val="0"/>
              </a:spcBef>
              <a:spcAft>
                <a:spcPct val="0"/>
              </a:spcAft>
              <a:buSzPct val="103000"/>
              <a:buFont typeface="Hoefler Text" panose="02030602050506020203" pitchFamily="18" charset="77"/>
              <a:buChar char="•"/>
            </a:pPr>
            <a:r>
              <a:rPr lang="en-US" altLang="en-US" sz="2800" dirty="0">
                <a:solidFill>
                  <a:srgbClr val="C00000"/>
                </a:solidFill>
                <a:latin typeface="Papyrus" panose="020B0602040200020303" pitchFamily="34" charset="77"/>
                <a:ea typeface="MS PGothic" panose="020B0600070205080204" pitchFamily="34" charset="-128"/>
              </a:rPr>
              <a:t>Multilingual</a:t>
            </a:r>
          </a:p>
        </p:txBody>
      </p:sp>
      <p:sp>
        <p:nvSpPr>
          <p:cNvPr id="3" name="TextBox 2">
            <a:extLst>
              <a:ext uri="{FF2B5EF4-FFF2-40B4-BE49-F238E27FC236}">
                <a16:creationId xmlns:a16="http://schemas.microsoft.com/office/drawing/2014/main" id="{4D69F81D-8541-2A46-A7C3-D873FD758C3F}"/>
              </a:ext>
            </a:extLst>
          </p:cNvPr>
          <p:cNvSpPr txBox="1"/>
          <p:nvPr/>
        </p:nvSpPr>
        <p:spPr>
          <a:xfrm>
            <a:off x="1591293" y="6314699"/>
            <a:ext cx="5677260" cy="369332"/>
          </a:xfrm>
          <a:prstGeom prst="rect">
            <a:avLst/>
          </a:prstGeom>
          <a:noFill/>
        </p:spPr>
        <p:txBody>
          <a:bodyPr wrap="none" rtlCol="0">
            <a:spAutoFit/>
          </a:bodyPr>
          <a:lstStyle/>
          <a:p>
            <a:r>
              <a:rPr lang="en-US" dirty="0"/>
              <a:t>International Herald Tribune, New York Times, June 6, 2000</a:t>
            </a:r>
          </a:p>
        </p:txBody>
      </p:sp>
    </p:spTree>
    <p:extLst>
      <p:ext uri="{BB962C8B-B14F-4D97-AF65-F5344CB8AC3E}">
        <p14:creationId xmlns:p14="http://schemas.microsoft.com/office/powerpoint/2010/main" val="382792416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8|20|1.5"/>
</p:tagLst>
</file>

<file path=ppt/tags/tag2.xml><?xml version="1.0" encoding="utf-8"?>
<p:tagLst xmlns:a="http://schemas.openxmlformats.org/drawingml/2006/main" xmlns:r="http://schemas.openxmlformats.org/officeDocument/2006/relationships" xmlns:p="http://schemas.openxmlformats.org/presentationml/2006/main">
  <p:tag name="TIMING" val="|1.3"/>
</p:tagLst>
</file>

<file path=ppt/tags/tag3.xml><?xml version="1.0" encoding="utf-8"?>
<p:tagLst xmlns:a="http://schemas.openxmlformats.org/drawingml/2006/main" xmlns:r="http://schemas.openxmlformats.org/officeDocument/2006/relationships" xmlns:p="http://schemas.openxmlformats.org/presentationml/2006/main">
  <p:tag name="TIMING" val="|0.5|0.4|0.2|0.2|0.4|0.2|0.5|0.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6716</TotalTime>
  <Words>2946</Words>
  <Application>Microsoft Macintosh PowerPoint</Application>
  <PresentationFormat>Widescreen</PresentationFormat>
  <Paragraphs>343</Paragraphs>
  <Slides>24</Slides>
  <Notes>14</Notes>
  <HiddenSlides>0</HiddenSlides>
  <MMClips>0</MMClips>
  <ScaleCrop>false</ScaleCrop>
  <HeadingPairs>
    <vt:vector size="6" baseType="variant">
      <vt:variant>
        <vt:lpstr>Fonts Used</vt:lpstr>
      </vt:variant>
      <vt:variant>
        <vt:i4>22</vt:i4>
      </vt:variant>
      <vt:variant>
        <vt:lpstr>Theme</vt:lpstr>
      </vt:variant>
      <vt:variant>
        <vt:i4>2</vt:i4>
      </vt:variant>
      <vt:variant>
        <vt:lpstr>Slide Titles</vt:lpstr>
      </vt:variant>
      <vt:variant>
        <vt:i4>24</vt:i4>
      </vt:variant>
    </vt:vector>
  </HeadingPairs>
  <TitlesOfParts>
    <vt:vector size="48" baseType="lpstr">
      <vt:lpstr>Academy Engraved LET</vt:lpstr>
      <vt:lpstr>adobe-garamond-pro</vt:lpstr>
      <vt:lpstr>DengXian</vt:lpstr>
      <vt:lpstr>MS Mincho</vt:lpstr>
      <vt:lpstr>MS PGothic</vt:lpstr>
      <vt:lpstr>SimSun</vt:lpstr>
      <vt:lpstr>ヒラギノ明朝 ProN W3</vt:lpstr>
      <vt:lpstr>ヒラギノ角ゴ ProN W3</vt:lpstr>
      <vt:lpstr>Angsana New</vt:lpstr>
      <vt:lpstr>Arial</vt:lpstr>
      <vt:lpstr>Ayuthaya</vt:lpstr>
      <vt:lpstr>Bodoni SvtyTwo SC ITC TT-Book</vt:lpstr>
      <vt:lpstr>Calibri</vt:lpstr>
      <vt:lpstr>Calibri Light</vt:lpstr>
      <vt:lpstr>Candara</vt:lpstr>
      <vt:lpstr>Gill Sans</vt:lpstr>
      <vt:lpstr>Gill Sans MT</vt:lpstr>
      <vt:lpstr>Helvetica</vt:lpstr>
      <vt:lpstr>Hoefler Text</vt:lpstr>
      <vt:lpstr>Lucida Grande</vt:lpstr>
      <vt:lpstr>Papyrus</vt:lpstr>
      <vt:lpstr>Times New Roman</vt:lpstr>
      <vt:lpstr>Office Theme</vt:lpstr>
      <vt:lpstr>1_Office Theme</vt:lpstr>
      <vt:lpstr>Understanding a diverse population:   Third Culture Kids – Part One</vt:lpstr>
      <vt:lpstr>Overview</vt:lpstr>
      <vt:lpstr>PowerPoint Presentation</vt:lpstr>
      <vt:lpstr>Emerging Trends in Globalization</vt:lpstr>
      <vt:lpstr>Definitions: 1950s…1976…2001…</vt:lpstr>
      <vt:lpstr>For discussion today:   Who are Third Culture Kids &amp; Third Culture Adults? </vt:lpstr>
      <vt:lpstr>PowerPoint Presentation</vt:lpstr>
      <vt:lpstr>Cross-Cultural Kids</vt:lpstr>
      <vt:lpstr>PowerPoint Presentation</vt:lpstr>
      <vt:lpstr>PowerPoint Presentation</vt:lpstr>
      <vt:lpstr>PowerPoint Presentation</vt:lpstr>
      <vt:lpstr>Sharing from a classmate…</vt:lpstr>
      <vt:lpstr>PowerPoint Presentation</vt:lpstr>
      <vt:lpstr>Reflection Questions</vt:lpstr>
      <vt:lpstr>PowerPoint Presentation</vt:lpstr>
      <vt:lpstr>Challenges</vt:lpstr>
      <vt:lpstr>Our gain is also our pain  A silenced story…</vt:lpstr>
      <vt:lpstr>Literature Background</vt:lpstr>
      <vt:lpstr>Literature Background</vt:lpstr>
      <vt:lpstr>Literature Background</vt:lpstr>
      <vt:lpstr>Literature Background</vt:lpstr>
      <vt:lpstr>What can we do then?</vt:lpstr>
      <vt:lpstr> Applications: What can we do? In our capacity as therapists,  social workers,  program directors at individual and systemic levels</vt:lpstr>
      <vt:lpstr>Resources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A webinar discussion on mobile lifestyle experiences  What are  the ‘hidden losses’  in our lives?</dc:title>
  <dc:creator>esther tan</dc:creator>
  <cp:lastModifiedBy>esther tan</cp:lastModifiedBy>
  <cp:revision>421</cp:revision>
  <cp:lastPrinted>2019-11-17T06:22:27Z</cp:lastPrinted>
  <dcterms:created xsi:type="dcterms:W3CDTF">2019-07-29T04:04:50Z</dcterms:created>
  <dcterms:modified xsi:type="dcterms:W3CDTF">2019-11-17T06:30:11Z</dcterms:modified>
</cp:coreProperties>
</file>