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1" r:id="rId1"/>
  </p:sldMasterIdLst>
  <p:notesMasterIdLst>
    <p:notesMasterId r:id="rId15"/>
  </p:notesMasterIdLst>
  <p:handoutMasterIdLst>
    <p:handoutMasterId r:id="rId16"/>
  </p:handoutMasterIdLst>
  <p:sldIdLst>
    <p:sldId id="283" r:id="rId2"/>
    <p:sldId id="277" r:id="rId3"/>
    <p:sldId id="258" r:id="rId4"/>
    <p:sldId id="282" r:id="rId5"/>
    <p:sldId id="286" r:id="rId6"/>
    <p:sldId id="278" r:id="rId7"/>
    <p:sldId id="257" r:id="rId8"/>
    <p:sldId id="263" r:id="rId9"/>
    <p:sldId id="279" r:id="rId10"/>
    <p:sldId id="267" r:id="rId11"/>
    <p:sldId id="270" r:id="rId12"/>
    <p:sldId id="276"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5"/>
    <p:restoredTop sz="94567"/>
  </p:normalViewPr>
  <p:slideViewPr>
    <p:cSldViewPr snapToGrid="0" snapToObjects="1">
      <p:cViewPr varScale="1">
        <p:scale>
          <a:sx n="111" d="100"/>
          <a:sy n="111" d="100"/>
        </p:scale>
        <p:origin x="952" y="208"/>
      </p:cViewPr>
      <p:guideLst/>
    </p:cSldViewPr>
  </p:slideViewPr>
  <p:notesTextViewPr>
    <p:cViewPr>
      <p:scale>
        <a:sx n="1" d="1"/>
        <a:sy n="1" d="1"/>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170C8-27C2-C148-9893-2691464CEF6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9BD1F95-B1F4-D841-9ECC-96027D6F7CC3}">
      <dgm:prSet phldrT="[Text]" custT="1"/>
      <dgm:spPr>
        <a:blipFill rotWithShape="0">
          <a:blip xmlns:r="http://schemas.openxmlformats.org/officeDocument/2006/relationships" r:embed="rId1">
            <a:alphaModFix amt="94000"/>
          </a:blip>
          <a:tile tx="0" ty="0" sx="100000" sy="100000" flip="none" algn="tl"/>
        </a:blipFill>
      </dgm:spPr>
      <dgm:t>
        <a:bodyPr/>
        <a:lstStyle/>
        <a:p>
          <a:r>
            <a:rPr lang="en-US" sz="3600" b="0" dirty="0">
              <a:latin typeface="Papyrus" panose="020B0602040200020303" pitchFamily="34" charset="77"/>
              <a:ea typeface="AppleGothic" pitchFamily="2" charset="-127"/>
              <a:cs typeface="LingWai TC Medium" panose="03050602040302020204" pitchFamily="66" charset="-120"/>
            </a:rPr>
            <a:t>Transitions</a:t>
          </a:r>
        </a:p>
      </dgm:t>
    </dgm:pt>
    <dgm:pt modelId="{D309B9FD-16F9-114E-B661-7F5BF20F0FBA}" type="parTrans" cxnId="{3AE93E67-6DAD-5741-8F9F-6C2B79E35FC0}">
      <dgm:prSet/>
      <dgm:spPr/>
      <dgm:t>
        <a:bodyPr/>
        <a:lstStyle/>
        <a:p>
          <a:endParaRPr lang="en-US" sz="2000" b="0">
            <a:latin typeface="Papyrus" panose="020B0602040200020303" pitchFamily="34" charset="77"/>
            <a:ea typeface="AppleGothic" pitchFamily="2" charset="-127"/>
            <a:cs typeface="LingWai TC Medium" panose="03050602040302020204" pitchFamily="66" charset="-120"/>
          </a:endParaRPr>
        </a:p>
      </dgm:t>
    </dgm:pt>
    <dgm:pt modelId="{E7C1D8E6-7141-604D-80EC-5C8355447668}" type="sibTrans" cxnId="{3AE93E67-6DAD-5741-8F9F-6C2B79E35FC0}">
      <dgm:prSet/>
      <dgm:spPr/>
      <dgm:t>
        <a:bodyPr/>
        <a:lstStyle/>
        <a:p>
          <a:endParaRPr lang="en-US" sz="2000" b="0">
            <a:latin typeface="Papyrus" panose="020B0602040200020303" pitchFamily="34" charset="77"/>
            <a:ea typeface="AppleGothic" pitchFamily="2" charset="-127"/>
            <a:cs typeface="LingWai TC Medium" panose="03050602040302020204" pitchFamily="66" charset="-120"/>
          </a:endParaRPr>
        </a:p>
      </dgm:t>
    </dgm:pt>
    <dgm:pt modelId="{D6CBFEFB-7CA3-914C-8E54-40E3265FEA97}">
      <dgm:prSet phldrT="[Text]" custT="1"/>
      <dgm:spPr/>
      <dgm:t>
        <a:bodyPr/>
        <a:lstStyle/>
        <a:p>
          <a:r>
            <a:rPr lang="en-US" sz="2400" b="1" dirty="0">
              <a:latin typeface="Papyrus" panose="020B0602040200020303" pitchFamily="34" charset="77"/>
              <a:ea typeface="AppleGothic" pitchFamily="2" charset="-127"/>
              <a:cs typeface="LingWai TC Medium" panose="03050602040302020204" pitchFamily="66" charset="-120"/>
            </a:rPr>
            <a:t>Intangible</a:t>
          </a:r>
        </a:p>
        <a:p>
          <a:r>
            <a:rPr lang="en-US" sz="2400" b="0" dirty="0">
              <a:latin typeface="Papyrus" panose="020B0602040200020303" pitchFamily="34" charset="77"/>
              <a:ea typeface="AppleGothic" pitchFamily="2" charset="-127"/>
              <a:cs typeface="LingWai TC Medium" panose="03050602040302020204" pitchFamily="66" charset="-120"/>
            </a:rPr>
            <a:t>Changes &amp; Losses</a:t>
          </a:r>
        </a:p>
      </dgm:t>
    </dgm:pt>
    <dgm:pt modelId="{E8B34E28-6FDC-9C45-A79D-4921A32A9266}" type="parTrans" cxnId="{3796EF64-4E42-C044-91F6-0E510671F28C}">
      <dgm:prSet/>
      <dgm:spPr/>
      <dgm:t>
        <a:bodyPr/>
        <a:lstStyle/>
        <a:p>
          <a:endParaRPr lang="en-US" sz="2000" b="0">
            <a:latin typeface="Papyrus" panose="020B0602040200020303" pitchFamily="34" charset="77"/>
            <a:ea typeface="AppleGothic" pitchFamily="2" charset="-127"/>
            <a:cs typeface="LingWai TC Medium" panose="03050602040302020204" pitchFamily="66" charset="-120"/>
          </a:endParaRPr>
        </a:p>
      </dgm:t>
    </dgm:pt>
    <dgm:pt modelId="{9297223B-BC4B-9746-A66E-0D7F877914F5}" type="sibTrans" cxnId="{3796EF64-4E42-C044-91F6-0E510671F28C}">
      <dgm:prSet/>
      <dgm:spPr/>
      <dgm:t>
        <a:bodyPr/>
        <a:lstStyle/>
        <a:p>
          <a:endParaRPr lang="en-US" sz="2000" b="0">
            <a:latin typeface="Papyrus" panose="020B0602040200020303" pitchFamily="34" charset="77"/>
            <a:ea typeface="AppleGothic" pitchFamily="2" charset="-127"/>
            <a:cs typeface="LingWai TC Medium" panose="03050602040302020204" pitchFamily="66" charset="-120"/>
          </a:endParaRPr>
        </a:p>
      </dgm:t>
    </dgm:pt>
    <dgm:pt modelId="{B3F852D5-27ED-0740-8966-AD547C1C792F}">
      <dgm:prSet phldrT="[Text]" custT="1"/>
      <dgm:spPr/>
      <dgm:t>
        <a:bodyPr/>
        <a:lstStyle/>
        <a:p>
          <a:r>
            <a:rPr lang="en-US" sz="2400" b="1" dirty="0">
              <a:latin typeface="Papyrus" panose="020B0602040200020303" pitchFamily="34" charset="77"/>
              <a:ea typeface="AppleGothic" pitchFamily="2" charset="-127"/>
              <a:cs typeface="LingWai TC Medium" panose="03050602040302020204" pitchFamily="66" charset="-120"/>
            </a:rPr>
            <a:t>Tangible</a:t>
          </a:r>
          <a:r>
            <a:rPr lang="en-US" sz="2400" b="0" dirty="0">
              <a:latin typeface="Papyrus" panose="020B0602040200020303" pitchFamily="34" charset="77"/>
              <a:ea typeface="AppleGothic" pitchFamily="2" charset="-127"/>
              <a:cs typeface="LingWai TC Medium" panose="03050602040302020204" pitchFamily="66" charset="-120"/>
            </a:rPr>
            <a:t> Changes &amp; Losses</a:t>
          </a:r>
        </a:p>
      </dgm:t>
    </dgm:pt>
    <dgm:pt modelId="{8C299C32-71CF-AD4D-B816-51AB1F2AA342}" type="parTrans" cxnId="{CF42D9EA-E277-294C-AC66-6DA189222F1E}">
      <dgm:prSet/>
      <dgm:spPr/>
      <dgm:t>
        <a:bodyPr/>
        <a:lstStyle/>
        <a:p>
          <a:endParaRPr lang="en-US" sz="2000" b="0">
            <a:latin typeface="Papyrus" panose="020B0602040200020303" pitchFamily="34" charset="77"/>
            <a:ea typeface="AppleGothic" pitchFamily="2" charset="-127"/>
            <a:cs typeface="LingWai TC Medium" panose="03050602040302020204" pitchFamily="66" charset="-120"/>
          </a:endParaRPr>
        </a:p>
      </dgm:t>
    </dgm:pt>
    <dgm:pt modelId="{E19A4D02-0390-1E44-BEF6-389DCDD75CB1}" type="sibTrans" cxnId="{CF42D9EA-E277-294C-AC66-6DA189222F1E}">
      <dgm:prSet/>
      <dgm:spPr/>
      <dgm:t>
        <a:bodyPr/>
        <a:lstStyle/>
        <a:p>
          <a:endParaRPr lang="en-US" sz="2000" b="0">
            <a:latin typeface="Papyrus" panose="020B0602040200020303" pitchFamily="34" charset="77"/>
            <a:ea typeface="AppleGothic" pitchFamily="2" charset="-127"/>
            <a:cs typeface="LingWai TC Medium" panose="03050602040302020204" pitchFamily="66" charset="-120"/>
          </a:endParaRPr>
        </a:p>
      </dgm:t>
    </dgm:pt>
    <dgm:pt modelId="{5006860A-6691-2C4F-A359-858D6BE135AF}" type="pres">
      <dgm:prSet presAssocID="{003170C8-27C2-C148-9893-2691464CEF6E}" presName="compositeShape" presStyleCnt="0">
        <dgm:presLayoutVars>
          <dgm:chMax val="7"/>
          <dgm:dir/>
          <dgm:resizeHandles val="exact"/>
        </dgm:presLayoutVars>
      </dgm:prSet>
      <dgm:spPr/>
    </dgm:pt>
    <dgm:pt modelId="{74B7E00A-DDEB-0A4F-BDDE-14F742B8FD2B}" type="pres">
      <dgm:prSet presAssocID="{79BD1F95-B1F4-D841-9ECC-96027D6F7CC3}" presName="circ1" presStyleLbl="vennNode1" presStyleIdx="0" presStyleCnt="3" custScaleX="157721" custScaleY="58229"/>
      <dgm:spPr/>
    </dgm:pt>
    <dgm:pt modelId="{D4D2F1A2-A657-8C43-BD79-E0552588C954}" type="pres">
      <dgm:prSet presAssocID="{79BD1F95-B1F4-D841-9ECC-96027D6F7CC3}" presName="circ1Tx" presStyleLbl="revTx" presStyleIdx="0" presStyleCnt="0">
        <dgm:presLayoutVars>
          <dgm:chMax val="0"/>
          <dgm:chPref val="0"/>
          <dgm:bulletEnabled val="1"/>
        </dgm:presLayoutVars>
      </dgm:prSet>
      <dgm:spPr/>
    </dgm:pt>
    <dgm:pt modelId="{C07EBD9E-42BF-1A4D-88B4-34DB0D6C6406}" type="pres">
      <dgm:prSet presAssocID="{D6CBFEFB-7CA3-914C-8E54-40E3265FEA97}" presName="circ2" presStyleLbl="vennNode1" presStyleIdx="1" presStyleCnt="3" custScaleX="112003" custScaleY="98834" custLinFactNeighborX="-460" custLinFactNeighborY="-6091"/>
      <dgm:spPr/>
    </dgm:pt>
    <dgm:pt modelId="{F8B25A86-001E-0B42-8D3B-E669A1F69A98}" type="pres">
      <dgm:prSet presAssocID="{D6CBFEFB-7CA3-914C-8E54-40E3265FEA97}" presName="circ2Tx" presStyleLbl="revTx" presStyleIdx="0" presStyleCnt="0">
        <dgm:presLayoutVars>
          <dgm:chMax val="0"/>
          <dgm:chPref val="0"/>
          <dgm:bulletEnabled val="1"/>
        </dgm:presLayoutVars>
      </dgm:prSet>
      <dgm:spPr/>
    </dgm:pt>
    <dgm:pt modelId="{587E07C7-54DD-EA4D-8605-CBA43AC102B9}" type="pres">
      <dgm:prSet presAssocID="{B3F852D5-27ED-0740-8966-AD547C1C792F}" presName="circ3" presStyleLbl="vennNode1" presStyleIdx="2" presStyleCnt="3" custScaleX="110615" custLinFactNeighborX="-9387" custLinFactNeighborY="-6674"/>
      <dgm:spPr/>
    </dgm:pt>
    <dgm:pt modelId="{17D2B7D7-F454-3442-A874-663655170EA2}" type="pres">
      <dgm:prSet presAssocID="{B3F852D5-27ED-0740-8966-AD547C1C792F}" presName="circ3Tx" presStyleLbl="revTx" presStyleIdx="0" presStyleCnt="0">
        <dgm:presLayoutVars>
          <dgm:chMax val="0"/>
          <dgm:chPref val="0"/>
          <dgm:bulletEnabled val="1"/>
        </dgm:presLayoutVars>
      </dgm:prSet>
      <dgm:spPr/>
    </dgm:pt>
  </dgm:ptLst>
  <dgm:cxnLst>
    <dgm:cxn modelId="{8C103F00-9F3D-0A47-ACCE-1A14CA40D8F7}" type="presOf" srcId="{D6CBFEFB-7CA3-914C-8E54-40E3265FEA97}" destId="{C07EBD9E-42BF-1A4D-88B4-34DB0D6C6406}" srcOrd="0" destOrd="0" presId="urn:microsoft.com/office/officeart/2005/8/layout/venn1"/>
    <dgm:cxn modelId="{64D57E0A-65C3-4D42-88C3-A3A4989DC50F}" type="presOf" srcId="{79BD1F95-B1F4-D841-9ECC-96027D6F7CC3}" destId="{D4D2F1A2-A657-8C43-BD79-E0552588C954}" srcOrd="1" destOrd="0" presId="urn:microsoft.com/office/officeart/2005/8/layout/venn1"/>
    <dgm:cxn modelId="{02B74F1B-EEE9-CD48-907E-64441A1D72C7}" type="presOf" srcId="{003170C8-27C2-C148-9893-2691464CEF6E}" destId="{5006860A-6691-2C4F-A359-858D6BE135AF}" srcOrd="0" destOrd="0" presId="urn:microsoft.com/office/officeart/2005/8/layout/venn1"/>
    <dgm:cxn modelId="{CC366F29-4048-574C-9D55-B27AC183463F}" type="presOf" srcId="{79BD1F95-B1F4-D841-9ECC-96027D6F7CC3}" destId="{74B7E00A-DDEB-0A4F-BDDE-14F742B8FD2B}" srcOrd="0" destOrd="0" presId="urn:microsoft.com/office/officeart/2005/8/layout/venn1"/>
    <dgm:cxn modelId="{29D2C950-8D09-784C-96EF-5BD0127FC326}" type="presOf" srcId="{D6CBFEFB-7CA3-914C-8E54-40E3265FEA97}" destId="{F8B25A86-001E-0B42-8D3B-E669A1F69A98}" srcOrd="1" destOrd="0" presId="urn:microsoft.com/office/officeart/2005/8/layout/venn1"/>
    <dgm:cxn modelId="{52780058-6DE5-134D-A0CE-C669185E0EF9}" type="presOf" srcId="{B3F852D5-27ED-0740-8966-AD547C1C792F}" destId="{587E07C7-54DD-EA4D-8605-CBA43AC102B9}" srcOrd="0" destOrd="0" presId="urn:microsoft.com/office/officeart/2005/8/layout/venn1"/>
    <dgm:cxn modelId="{3796EF64-4E42-C044-91F6-0E510671F28C}" srcId="{003170C8-27C2-C148-9893-2691464CEF6E}" destId="{D6CBFEFB-7CA3-914C-8E54-40E3265FEA97}" srcOrd="1" destOrd="0" parTransId="{E8B34E28-6FDC-9C45-A79D-4921A32A9266}" sibTransId="{9297223B-BC4B-9746-A66E-0D7F877914F5}"/>
    <dgm:cxn modelId="{3AE93E67-6DAD-5741-8F9F-6C2B79E35FC0}" srcId="{003170C8-27C2-C148-9893-2691464CEF6E}" destId="{79BD1F95-B1F4-D841-9ECC-96027D6F7CC3}" srcOrd="0" destOrd="0" parTransId="{D309B9FD-16F9-114E-B661-7F5BF20F0FBA}" sibTransId="{E7C1D8E6-7141-604D-80EC-5C8355447668}"/>
    <dgm:cxn modelId="{CF42D9EA-E277-294C-AC66-6DA189222F1E}" srcId="{003170C8-27C2-C148-9893-2691464CEF6E}" destId="{B3F852D5-27ED-0740-8966-AD547C1C792F}" srcOrd="2" destOrd="0" parTransId="{8C299C32-71CF-AD4D-B816-51AB1F2AA342}" sibTransId="{E19A4D02-0390-1E44-BEF6-389DCDD75CB1}"/>
    <dgm:cxn modelId="{9131FBF4-C356-164B-93C2-17620B8095CB}" type="presOf" srcId="{B3F852D5-27ED-0740-8966-AD547C1C792F}" destId="{17D2B7D7-F454-3442-A874-663655170EA2}" srcOrd="1" destOrd="0" presId="urn:microsoft.com/office/officeart/2005/8/layout/venn1"/>
    <dgm:cxn modelId="{F4A6A103-0BF6-3142-92BD-54E4EDD64ABE}" type="presParOf" srcId="{5006860A-6691-2C4F-A359-858D6BE135AF}" destId="{74B7E00A-DDEB-0A4F-BDDE-14F742B8FD2B}" srcOrd="0" destOrd="0" presId="urn:microsoft.com/office/officeart/2005/8/layout/venn1"/>
    <dgm:cxn modelId="{2D6CA86A-0AED-3D41-AA5A-2BD67E8A97BC}" type="presParOf" srcId="{5006860A-6691-2C4F-A359-858D6BE135AF}" destId="{D4D2F1A2-A657-8C43-BD79-E0552588C954}" srcOrd="1" destOrd="0" presId="urn:microsoft.com/office/officeart/2005/8/layout/venn1"/>
    <dgm:cxn modelId="{D158619C-6F86-D44D-9D2D-3B7995EDC535}" type="presParOf" srcId="{5006860A-6691-2C4F-A359-858D6BE135AF}" destId="{C07EBD9E-42BF-1A4D-88B4-34DB0D6C6406}" srcOrd="2" destOrd="0" presId="urn:microsoft.com/office/officeart/2005/8/layout/venn1"/>
    <dgm:cxn modelId="{5A59D89B-45C9-0B4C-B4BD-133ACD140DE2}" type="presParOf" srcId="{5006860A-6691-2C4F-A359-858D6BE135AF}" destId="{F8B25A86-001E-0B42-8D3B-E669A1F69A98}" srcOrd="3" destOrd="0" presId="urn:microsoft.com/office/officeart/2005/8/layout/venn1"/>
    <dgm:cxn modelId="{9931F813-3127-FE47-AB7B-C43F36D1541D}" type="presParOf" srcId="{5006860A-6691-2C4F-A359-858D6BE135AF}" destId="{587E07C7-54DD-EA4D-8605-CBA43AC102B9}" srcOrd="4" destOrd="0" presId="urn:microsoft.com/office/officeart/2005/8/layout/venn1"/>
    <dgm:cxn modelId="{09C290E4-D199-EB46-9BB9-E493E794504C}" type="presParOf" srcId="{5006860A-6691-2C4F-A359-858D6BE135AF}" destId="{17D2B7D7-F454-3442-A874-663655170EA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3170C8-27C2-C148-9893-2691464CEF6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9BD1F95-B1F4-D841-9ECC-96027D6F7CC3}">
      <dgm:prSet phldrT="[Text]" custT="1"/>
      <dgm:spPr>
        <a:blipFill rotWithShape="0">
          <a:blip xmlns:r="http://schemas.openxmlformats.org/officeDocument/2006/relationships" r:embed="rId1">
            <a:alphaModFix amt="94000"/>
          </a:blip>
          <a:tile tx="0" ty="0" sx="100000" sy="100000" flip="none" algn="tl"/>
        </a:blipFill>
      </dgm:spPr>
      <dgm:t>
        <a:bodyPr/>
        <a:lstStyle/>
        <a:p>
          <a:r>
            <a:rPr lang="en-US" sz="2400" b="0" dirty="0">
              <a:latin typeface="Papyrus" panose="020B0602040200020303" pitchFamily="34" charset="77"/>
              <a:ea typeface="AppleGothic" pitchFamily="2" charset="-127"/>
              <a:cs typeface="LingWai TC Medium" panose="03050602040302020204" pitchFamily="66" charset="-120"/>
            </a:rPr>
            <a:t> Transitions</a:t>
          </a:r>
        </a:p>
      </dgm:t>
    </dgm:pt>
    <dgm:pt modelId="{D309B9FD-16F9-114E-B661-7F5BF20F0FBA}" type="parTrans" cxnId="{3AE93E67-6DAD-5741-8F9F-6C2B79E35FC0}">
      <dgm:prSet/>
      <dgm:spPr/>
      <dgm:t>
        <a:bodyPr/>
        <a:lstStyle/>
        <a:p>
          <a:endParaRPr lang="en-US" sz="1400" b="0">
            <a:latin typeface="+mn-lt"/>
            <a:ea typeface="AppleGothic" pitchFamily="2" charset="-127"/>
            <a:cs typeface="LingWai TC Medium" panose="03050602040302020204" pitchFamily="66" charset="-120"/>
          </a:endParaRPr>
        </a:p>
      </dgm:t>
    </dgm:pt>
    <dgm:pt modelId="{E7C1D8E6-7141-604D-80EC-5C8355447668}" type="sibTrans" cxnId="{3AE93E67-6DAD-5741-8F9F-6C2B79E35FC0}">
      <dgm:prSet/>
      <dgm:spPr/>
      <dgm:t>
        <a:bodyPr/>
        <a:lstStyle/>
        <a:p>
          <a:endParaRPr lang="en-US" sz="1400" b="0">
            <a:latin typeface="+mn-lt"/>
            <a:ea typeface="AppleGothic" pitchFamily="2" charset="-127"/>
            <a:cs typeface="LingWai TC Medium" panose="03050602040302020204" pitchFamily="66" charset="-120"/>
          </a:endParaRPr>
        </a:p>
      </dgm:t>
    </dgm:pt>
    <dgm:pt modelId="{D6CBFEFB-7CA3-914C-8E54-40E3265FEA97}">
      <dgm:prSet phldrT="[Text]" custT="1"/>
      <dgm:spPr/>
      <dgm:t>
        <a:bodyPr/>
        <a:lstStyle/>
        <a:p>
          <a:r>
            <a:rPr lang="en-US" sz="1600" b="0" dirty="0">
              <a:latin typeface="Papyrus" panose="020B0602040200020303" pitchFamily="34" charset="77"/>
              <a:ea typeface="AppleGothic" pitchFamily="2" charset="-127"/>
              <a:cs typeface="LingWai TC Medium" panose="03050602040302020204" pitchFamily="66" charset="-120"/>
            </a:rPr>
            <a:t>Intangible</a:t>
          </a:r>
        </a:p>
        <a:p>
          <a:r>
            <a:rPr lang="en-US" sz="1600" b="0" dirty="0">
              <a:latin typeface="Papyrus" panose="020B0602040200020303" pitchFamily="34" charset="77"/>
              <a:ea typeface="AppleGothic" pitchFamily="2" charset="-127"/>
              <a:cs typeface="LingWai TC Medium" panose="03050602040302020204" pitchFamily="66" charset="-120"/>
            </a:rPr>
            <a:t>Changes/ Losses</a:t>
          </a:r>
        </a:p>
      </dgm:t>
    </dgm:pt>
    <dgm:pt modelId="{E8B34E28-6FDC-9C45-A79D-4921A32A9266}" type="parTrans" cxnId="{3796EF64-4E42-C044-91F6-0E510671F28C}">
      <dgm:prSet/>
      <dgm:spPr/>
      <dgm:t>
        <a:bodyPr/>
        <a:lstStyle/>
        <a:p>
          <a:endParaRPr lang="en-US" sz="1400" b="0">
            <a:latin typeface="+mn-lt"/>
            <a:ea typeface="AppleGothic" pitchFamily="2" charset="-127"/>
            <a:cs typeface="LingWai TC Medium" panose="03050602040302020204" pitchFamily="66" charset="-120"/>
          </a:endParaRPr>
        </a:p>
      </dgm:t>
    </dgm:pt>
    <dgm:pt modelId="{9297223B-BC4B-9746-A66E-0D7F877914F5}" type="sibTrans" cxnId="{3796EF64-4E42-C044-91F6-0E510671F28C}">
      <dgm:prSet/>
      <dgm:spPr/>
      <dgm:t>
        <a:bodyPr/>
        <a:lstStyle/>
        <a:p>
          <a:endParaRPr lang="en-US" sz="1400" b="0">
            <a:latin typeface="+mn-lt"/>
            <a:ea typeface="AppleGothic" pitchFamily="2" charset="-127"/>
            <a:cs typeface="LingWai TC Medium" panose="03050602040302020204" pitchFamily="66" charset="-120"/>
          </a:endParaRPr>
        </a:p>
      </dgm:t>
    </dgm:pt>
    <dgm:pt modelId="{B3F852D5-27ED-0740-8966-AD547C1C792F}">
      <dgm:prSet phldrT="[Text]" custT="1"/>
      <dgm:spPr/>
      <dgm:t>
        <a:bodyPr/>
        <a:lstStyle/>
        <a:p>
          <a:r>
            <a:rPr lang="en-US" sz="1600" b="0" dirty="0">
              <a:latin typeface="Papyrus" panose="020B0602040200020303" pitchFamily="34" charset="77"/>
              <a:ea typeface="AppleGothic" pitchFamily="2" charset="-127"/>
              <a:cs typeface="LingWai TC Medium" panose="03050602040302020204" pitchFamily="66" charset="-120"/>
            </a:rPr>
            <a:t>Tangible Changes/ Losses</a:t>
          </a:r>
        </a:p>
      </dgm:t>
    </dgm:pt>
    <dgm:pt modelId="{8C299C32-71CF-AD4D-B816-51AB1F2AA342}" type="parTrans" cxnId="{CF42D9EA-E277-294C-AC66-6DA189222F1E}">
      <dgm:prSet/>
      <dgm:spPr/>
      <dgm:t>
        <a:bodyPr/>
        <a:lstStyle/>
        <a:p>
          <a:endParaRPr lang="en-US" sz="1400" b="0">
            <a:latin typeface="+mn-lt"/>
            <a:ea typeface="AppleGothic" pitchFamily="2" charset="-127"/>
            <a:cs typeface="LingWai TC Medium" panose="03050602040302020204" pitchFamily="66" charset="-120"/>
          </a:endParaRPr>
        </a:p>
      </dgm:t>
    </dgm:pt>
    <dgm:pt modelId="{E19A4D02-0390-1E44-BEF6-389DCDD75CB1}" type="sibTrans" cxnId="{CF42D9EA-E277-294C-AC66-6DA189222F1E}">
      <dgm:prSet/>
      <dgm:spPr/>
      <dgm:t>
        <a:bodyPr/>
        <a:lstStyle/>
        <a:p>
          <a:endParaRPr lang="en-US" sz="1400" b="0">
            <a:latin typeface="+mn-lt"/>
            <a:ea typeface="AppleGothic" pitchFamily="2" charset="-127"/>
            <a:cs typeface="LingWai TC Medium" panose="03050602040302020204" pitchFamily="66" charset="-120"/>
          </a:endParaRPr>
        </a:p>
      </dgm:t>
    </dgm:pt>
    <dgm:pt modelId="{5006860A-6691-2C4F-A359-858D6BE135AF}" type="pres">
      <dgm:prSet presAssocID="{003170C8-27C2-C148-9893-2691464CEF6E}" presName="compositeShape" presStyleCnt="0">
        <dgm:presLayoutVars>
          <dgm:chMax val="7"/>
          <dgm:dir/>
          <dgm:resizeHandles val="exact"/>
        </dgm:presLayoutVars>
      </dgm:prSet>
      <dgm:spPr/>
    </dgm:pt>
    <dgm:pt modelId="{74B7E00A-DDEB-0A4F-BDDE-14F742B8FD2B}" type="pres">
      <dgm:prSet presAssocID="{79BD1F95-B1F4-D841-9ECC-96027D6F7CC3}" presName="circ1" presStyleLbl="vennNode1" presStyleIdx="0" presStyleCnt="3" custScaleX="121343" custScaleY="56139"/>
      <dgm:spPr/>
    </dgm:pt>
    <dgm:pt modelId="{D4D2F1A2-A657-8C43-BD79-E0552588C954}" type="pres">
      <dgm:prSet presAssocID="{79BD1F95-B1F4-D841-9ECC-96027D6F7CC3}" presName="circ1Tx" presStyleLbl="revTx" presStyleIdx="0" presStyleCnt="0">
        <dgm:presLayoutVars>
          <dgm:chMax val="0"/>
          <dgm:chPref val="0"/>
          <dgm:bulletEnabled val="1"/>
        </dgm:presLayoutVars>
      </dgm:prSet>
      <dgm:spPr/>
    </dgm:pt>
    <dgm:pt modelId="{C07EBD9E-42BF-1A4D-88B4-34DB0D6C6406}" type="pres">
      <dgm:prSet presAssocID="{D6CBFEFB-7CA3-914C-8E54-40E3265FEA97}" presName="circ2" presStyleLbl="vennNode1" presStyleIdx="1" presStyleCnt="3" custScaleX="112003" custLinFactNeighborX="4378"/>
      <dgm:spPr/>
    </dgm:pt>
    <dgm:pt modelId="{F8B25A86-001E-0B42-8D3B-E669A1F69A98}" type="pres">
      <dgm:prSet presAssocID="{D6CBFEFB-7CA3-914C-8E54-40E3265FEA97}" presName="circ2Tx" presStyleLbl="revTx" presStyleIdx="0" presStyleCnt="0">
        <dgm:presLayoutVars>
          <dgm:chMax val="0"/>
          <dgm:chPref val="0"/>
          <dgm:bulletEnabled val="1"/>
        </dgm:presLayoutVars>
      </dgm:prSet>
      <dgm:spPr/>
    </dgm:pt>
    <dgm:pt modelId="{587E07C7-54DD-EA4D-8605-CBA43AC102B9}" type="pres">
      <dgm:prSet presAssocID="{B3F852D5-27ED-0740-8966-AD547C1C792F}" presName="circ3" presStyleLbl="vennNode1" presStyleIdx="2" presStyleCnt="3" custScaleX="110615" custLinFactNeighborX="-7349" custLinFactNeighborY="565"/>
      <dgm:spPr/>
    </dgm:pt>
    <dgm:pt modelId="{17D2B7D7-F454-3442-A874-663655170EA2}" type="pres">
      <dgm:prSet presAssocID="{B3F852D5-27ED-0740-8966-AD547C1C792F}" presName="circ3Tx" presStyleLbl="revTx" presStyleIdx="0" presStyleCnt="0">
        <dgm:presLayoutVars>
          <dgm:chMax val="0"/>
          <dgm:chPref val="0"/>
          <dgm:bulletEnabled val="1"/>
        </dgm:presLayoutVars>
      </dgm:prSet>
      <dgm:spPr/>
    </dgm:pt>
  </dgm:ptLst>
  <dgm:cxnLst>
    <dgm:cxn modelId="{8C103F00-9F3D-0A47-ACCE-1A14CA40D8F7}" type="presOf" srcId="{D6CBFEFB-7CA3-914C-8E54-40E3265FEA97}" destId="{C07EBD9E-42BF-1A4D-88B4-34DB0D6C6406}" srcOrd="0" destOrd="0" presId="urn:microsoft.com/office/officeart/2005/8/layout/venn1"/>
    <dgm:cxn modelId="{64D57E0A-65C3-4D42-88C3-A3A4989DC50F}" type="presOf" srcId="{79BD1F95-B1F4-D841-9ECC-96027D6F7CC3}" destId="{D4D2F1A2-A657-8C43-BD79-E0552588C954}" srcOrd="1" destOrd="0" presId="urn:microsoft.com/office/officeart/2005/8/layout/venn1"/>
    <dgm:cxn modelId="{02B74F1B-EEE9-CD48-907E-64441A1D72C7}" type="presOf" srcId="{003170C8-27C2-C148-9893-2691464CEF6E}" destId="{5006860A-6691-2C4F-A359-858D6BE135AF}" srcOrd="0" destOrd="0" presId="urn:microsoft.com/office/officeart/2005/8/layout/venn1"/>
    <dgm:cxn modelId="{CC366F29-4048-574C-9D55-B27AC183463F}" type="presOf" srcId="{79BD1F95-B1F4-D841-9ECC-96027D6F7CC3}" destId="{74B7E00A-DDEB-0A4F-BDDE-14F742B8FD2B}" srcOrd="0" destOrd="0" presId="urn:microsoft.com/office/officeart/2005/8/layout/venn1"/>
    <dgm:cxn modelId="{29D2C950-8D09-784C-96EF-5BD0127FC326}" type="presOf" srcId="{D6CBFEFB-7CA3-914C-8E54-40E3265FEA97}" destId="{F8B25A86-001E-0B42-8D3B-E669A1F69A98}" srcOrd="1" destOrd="0" presId="urn:microsoft.com/office/officeart/2005/8/layout/venn1"/>
    <dgm:cxn modelId="{52780058-6DE5-134D-A0CE-C669185E0EF9}" type="presOf" srcId="{B3F852D5-27ED-0740-8966-AD547C1C792F}" destId="{587E07C7-54DD-EA4D-8605-CBA43AC102B9}" srcOrd="0" destOrd="0" presId="urn:microsoft.com/office/officeart/2005/8/layout/venn1"/>
    <dgm:cxn modelId="{3796EF64-4E42-C044-91F6-0E510671F28C}" srcId="{003170C8-27C2-C148-9893-2691464CEF6E}" destId="{D6CBFEFB-7CA3-914C-8E54-40E3265FEA97}" srcOrd="1" destOrd="0" parTransId="{E8B34E28-6FDC-9C45-A79D-4921A32A9266}" sibTransId="{9297223B-BC4B-9746-A66E-0D7F877914F5}"/>
    <dgm:cxn modelId="{3AE93E67-6DAD-5741-8F9F-6C2B79E35FC0}" srcId="{003170C8-27C2-C148-9893-2691464CEF6E}" destId="{79BD1F95-B1F4-D841-9ECC-96027D6F7CC3}" srcOrd="0" destOrd="0" parTransId="{D309B9FD-16F9-114E-B661-7F5BF20F0FBA}" sibTransId="{E7C1D8E6-7141-604D-80EC-5C8355447668}"/>
    <dgm:cxn modelId="{CF42D9EA-E277-294C-AC66-6DA189222F1E}" srcId="{003170C8-27C2-C148-9893-2691464CEF6E}" destId="{B3F852D5-27ED-0740-8966-AD547C1C792F}" srcOrd="2" destOrd="0" parTransId="{8C299C32-71CF-AD4D-B816-51AB1F2AA342}" sibTransId="{E19A4D02-0390-1E44-BEF6-389DCDD75CB1}"/>
    <dgm:cxn modelId="{9131FBF4-C356-164B-93C2-17620B8095CB}" type="presOf" srcId="{B3F852D5-27ED-0740-8966-AD547C1C792F}" destId="{17D2B7D7-F454-3442-A874-663655170EA2}" srcOrd="1" destOrd="0" presId="urn:microsoft.com/office/officeart/2005/8/layout/venn1"/>
    <dgm:cxn modelId="{F4A6A103-0BF6-3142-92BD-54E4EDD64ABE}" type="presParOf" srcId="{5006860A-6691-2C4F-A359-858D6BE135AF}" destId="{74B7E00A-DDEB-0A4F-BDDE-14F742B8FD2B}" srcOrd="0" destOrd="0" presId="urn:microsoft.com/office/officeart/2005/8/layout/venn1"/>
    <dgm:cxn modelId="{2D6CA86A-0AED-3D41-AA5A-2BD67E8A97BC}" type="presParOf" srcId="{5006860A-6691-2C4F-A359-858D6BE135AF}" destId="{D4D2F1A2-A657-8C43-BD79-E0552588C954}" srcOrd="1" destOrd="0" presId="urn:microsoft.com/office/officeart/2005/8/layout/venn1"/>
    <dgm:cxn modelId="{D158619C-6F86-D44D-9D2D-3B7995EDC535}" type="presParOf" srcId="{5006860A-6691-2C4F-A359-858D6BE135AF}" destId="{C07EBD9E-42BF-1A4D-88B4-34DB0D6C6406}" srcOrd="2" destOrd="0" presId="urn:microsoft.com/office/officeart/2005/8/layout/venn1"/>
    <dgm:cxn modelId="{5A59D89B-45C9-0B4C-B4BD-133ACD140DE2}" type="presParOf" srcId="{5006860A-6691-2C4F-A359-858D6BE135AF}" destId="{F8B25A86-001E-0B42-8D3B-E669A1F69A98}" srcOrd="3" destOrd="0" presId="urn:microsoft.com/office/officeart/2005/8/layout/venn1"/>
    <dgm:cxn modelId="{9931F813-3127-FE47-AB7B-C43F36D1541D}" type="presParOf" srcId="{5006860A-6691-2C4F-A359-858D6BE135AF}" destId="{587E07C7-54DD-EA4D-8605-CBA43AC102B9}" srcOrd="4" destOrd="0" presId="urn:microsoft.com/office/officeart/2005/8/layout/venn1"/>
    <dgm:cxn modelId="{09C290E4-D199-EB46-9BB9-E493E794504C}" type="presParOf" srcId="{5006860A-6691-2C4F-A359-858D6BE135AF}" destId="{17D2B7D7-F454-3442-A874-663655170EA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1DA1E0-F19B-694B-A9F2-D75145A6B293}" type="doc">
      <dgm:prSet loTypeId="urn:microsoft.com/office/officeart/2005/8/layout/cycle6" loCatId="relationship" qsTypeId="urn:microsoft.com/office/officeart/2005/8/quickstyle/simple1" qsCatId="simple" csTypeId="urn:microsoft.com/office/officeart/2005/8/colors/colorful2" csCatId="colorful" phldr="1"/>
      <dgm:spPr/>
      <dgm:t>
        <a:bodyPr/>
        <a:lstStyle/>
        <a:p>
          <a:endParaRPr lang="en-US"/>
        </a:p>
      </dgm:t>
    </dgm:pt>
    <dgm:pt modelId="{B3986018-F322-B04A-AD19-FCFF65F0765B}">
      <dgm:prSet custT="1"/>
      <dgm:spPr/>
      <dgm:t>
        <a:bodyPr/>
        <a:lstStyle/>
        <a:p>
          <a:r>
            <a:rPr lang="en-US" sz="2000" b="1" dirty="0"/>
            <a:t>Loss of relationships</a:t>
          </a:r>
          <a:endParaRPr lang="en-US" sz="2000" dirty="0"/>
        </a:p>
      </dgm:t>
    </dgm:pt>
    <dgm:pt modelId="{6FB66129-63A8-EC40-803D-02F10AA02C9A}" type="parTrans" cxnId="{4D553F42-C185-B54F-B042-AF8E88C87950}">
      <dgm:prSet/>
      <dgm:spPr/>
      <dgm:t>
        <a:bodyPr/>
        <a:lstStyle/>
        <a:p>
          <a:endParaRPr lang="en-US" sz="2000"/>
        </a:p>
      </dgm:t>
    </dgm:pt>
    <dgm:pt modelId="{7011002D-4428-074C-99B0-7F568284641E}" type="sibTrans" cxnId="{4D553F42-C185-B54F-B042-AF8E88C87950}">
      <dgm:prSet/>
      <dgm:spPr/>
      <dgm:t>
        <a:bodyPr/>
        <a:lstStyle/>
        <a:p>
          <a:endParaRPr lang="en-US" sz="2000"/>
        </a:p>
      </dgm:t>
    </dgm:pt>
    <dgm:pt modelId="{A67B4BAE-FFDF-4B46-B4E2-9DB273B5A95B}">
      <dgm:prSet custT="1"/>
      <dgm:spPr/>
      <dgm:t>
        <a:bodyPr/>
        <a:lstStyle/>
        <a:p>
          <a:r>
            <a:rPr lang="en-US" sz="1800" b="1" dirty="0"/>
            <a:t>Loss of possessions</a:t>
          </a:r>
          <a:endParaRPr lang="en-US" sz="1800" dirty="0"/>
        </a:p>
      </dgm:t>
    </dgm:pt>
    <dgm:pt modelId="{8A10F9F8-FFCD-914E-B5EA-1316ECAB4F3E}" type="parTrans" cxnId="{66437422-B055-FE46-880D-E837BCEFA28B}">
      <dgm:prSet/>
      <dgm:spPr/>
      <dgm:t>
        <a:bodyPr/>
        <a:lstStyle/>
        <a:p>
          <a:endParaRPr lang="en-US" sz="2000"/>
        </a:p>
      </dgm:t>
    </dgm:pt>
    <dgm:pt modelId="{F0211629-3EE0-3E41-903C-7689A1943421}" type="sibTrans" cxnId="{66437422-B055-FE46-880D-E837BCEFA28B}">
      <dgm:prSet/>
      <dgm:spPr/>
      <dgm:t>
        <a:bodyPr/>
        <a:lstStyle/>
        <a:p>
          <a:endParaRPr lang="en-US" sz="2000"/>
        </a:p>
      </dgm:t>
    </dgm:pt>
    <dgm:pt modelId="{CCEC4CC5-8B6D-1342-957B-E3A482CA8762}">
      <dgm:prSet custT="1"/>
      <dgm:spPr/>
      <dgm:t>
        <a:bodyPr/>
        <a:lstStyle/>
        <a:p>
          <a:r>
            <a:rPr lang="en-US" sz="1800" b="1" dirty="0"/>
            <a:t>Loss of lifestyle</a:t>
          </a:r>
          <a:endParaRPr lang="en-US" sz="1800" dirty="0"/>
        </a:p>
      </dgm:t>
    </dgm:pt>
    <dgm:pt modelId="{C9E793A9-050E-C44D-8803-79199CEB9122}" type="parTrans" cxnId="{F33640AC-6C2E-D448-9765-6FD5C93BC429}">
      <dgm:prSet/>
      <dgm:spPr/>
      <dgm:t>
        <a:bodyPr/>
        <a:lstStyle/>
        <a:p>
          <a:endParaRPr lang="en-US" sz="2000"/>
        </a:p>
      </dgm:t>
    </dgm:pt>
    <dgm:pt modelId="{111FBDB1-3813-DF40-83C6-345164D96F58}" type="sibTrans" cxnId="{F33640AC-6C2E-D448-9765-6FD5C93BC429}">
      <dgm:prSet/>
      <dgm:spPr/>
      <dgm:t>
        <a:bodyPr/>
        <a:lstStyle/>
        <a:p>
          <a:endParaRPr lang="en-US" sz="2000"/>
        </a:p>
      </dgm:t>
    </dgm:pt>
    <dgm:pt modelId="{434B7074-2261-E64C-88BB-40A273A88323}">
      <dgm:prSet custT="1"/>
      <dgm:spPr/>
      <dgm:t>
        <a:bodyPr/>
        <a:lstStyle/>
        <a:p>
          <a:r>
            <a:rPr lang="en-US" sz="1800" b="1" dirty="0"/>
            <a:t>Loss of their world</a:t>
          </a:r>
          <a:endParaRPr lang="en-US" sz="1800" dirty="0"/>
        </a:p>
      </dgm:t>
    </dgm:pt>
    <dgm:pt modelId="{A91765D2-E56B-674E-AC2F-74EC5A531842}" type="parTrans" cxnId="{0F0AAE6E-87AC-A344-B437-F246700CFE9B}">
      <dgm:prSet/>
      <dgm:spPr/>
      <dgm:t>
        <a:bodyPr/>
        <a:lstStyle/>
        <a:p>
          <a:endParaRPr lang="en-US" sz="2000"/>
        </a:p>
      </dgm:t>
    </dgm:pt>
    <dgm:pt modelId="{E33CB5BC-B85F-D74F-B5EA-31C6887C1FCF}" type="sibTrans" cxnId="{0F0AAE6E-87AC-A344-B437-F246700CFE9B}">
      <dgm:prSet/>
      <dgm:spPr/>
      <dgm:t>
        <a:bodyPr/>
        <a:lstStyle/>
        <a:p>
          <a:endParaRPr lang="en-US" sz="2000"/>
        </a:p>
      </dgm:t>
    </dgm:pt>
    <dgm:pt modelId="{A085F757-C01B-A949-9C2C-372AED9822AE}">
      <dgm:prSet custT="1"/>
      <dgm:spPr/>
      <dgm:t>
        <a:bodyPr/>
        <a:lstStyle/>
        <a:p>
          <a:r>
            <a:rPr lang="en-US" sz="1800" b="1" dirty="0"/>
            <a:t>Loss of a past that was</a:t>
          </a:r>
          <a:endParaRPr lang="en-US" sz="1800" dirty="0"/>
        </a:p>
      </dgm:t>
    </dgm:pt>
    <dgm:pt modelId="{6CEE412E-65F2-6341-B0D1-F9A7234C4806}" type="parTrans" cxnId="{B53155A2-8312-9D4C-BFCD-0E59E286AE89}">
      <dgm:prSet/>
      <dgm:spPr/>
      <dgm:t>
        <a:bodyPr/>
        <a:lstStyle/>
        <a:p>
          <a:endParaRPr lang="en-US" sz="2000"/>
        </a:p>
      </dgm:t>
    </dgm:pt>
    <dgm:pt modelId="{38271378-C59F-844E-9EC9-46C752E7FA01}" type="sibTrans" cxnId="{B53155A2-8312-9D4C-BFCD-0E59E286AE89}">
      <dgm:prSet/>
      <dgm:spPr/>
      <dgm:t>
        <a:bodyPr/>
        <a:lstStyle/>
        <a:p>
          <a:endParaRPr lang="en-US" sz="2000"/>
        </a:p>
      </dgm:t>
    </dgm:pt>
    <dgm:pt modelId="{F4DE6906-C629-604B-BC45-6BC428986268}">
      <dgm:prSet custT="1"/>
      <dgm:spPr/>
      <dgm:t>
        <a:bodyPr/>
        <a:lstStyle/>
        <a:p>
          <a:r>
            <a:rPr lang="en-US" sz="2000" b="1" dirty="0"/>
            <a:t>Loss of ‘what could have been'</a:t>
          </a:r>
        </a:p>
      </dgm:t>
    </dgm:pt>
    <dgm:pt modelId="{8D4D1ED5-F023-1C4E-BFB7-3B87BA9FFA20}" type="parTrans" cxnId="{FC74C402-461F-EE40-9404-1A46C3FDBFC7}">
      <dgm:prSet/>
      <dgm:spPr/>
      <dgm:t>
        <a:bodyPr/>
        <a:lstStyle/>
        <a:p>
          <a:endParaRPr lang="en-US" sz="2000"/>
        </a:p>
      </dgm:t>
    </dgm:pt>
    <dgm:pt modelId="{3EEEAD41-3FCB-5646-99C0-37010E37AF06}" type="sibTrans" cxnId="{FC74C402-461F-EE40-9404-1A46C3FDBFC7}">
      <dgm:prSet/>
      <dgm:spPr/>
      <dgm:t>
        <a:bodyPr/>
        <a:lstStyle/>
        <a:p>
          <a:endParaRPr lang="en-US" sz="2000"/>
        </a:p>
      </dgm:t>
    </dgm:pt>
    <dgm:pt modelId="{AB58B67A-2A02-D341-B6AE-271E511A4C34}">
      <dgm:prSet custT="1"/>
      <dgm:spPr/>
      <dgm:t>
        <a:bodyPr/>
        <a:lstStyle/>
        <a:p>
          <a:r>
            <a:rPr lang="en-US" sz="2000" b="1" dirty="0"/>
            <a:t>Loss of status, identity</a:t>
          </a:r>
        </a:p>
      </dgm:t>
    </dgm:pt>
    <dgm:pt modelId="{4E3C15C3-D430-104C-8E05-DB734B0B516A}" type="parTrans" cxnId="{7CA25CF5-1188-1645-A67B-794003B5F288}">
      <dgm:prSet/>
      <dgm:spPr/>
      <dgm:t>
        <a:bodyPr/>
        <a:lstStyle/>
        <a:p>
          <a:endParaRPr lang="en-US" sz="1800"/>
        </a:p>
      </dgm:t>
    </dgm:pt>
    <dgm:pt modelId="{754C1D95-0563-F64D-BE87-F33522F813BC}" type="sibTrans" cxnId="{7CA25CF5-1188-1645-A67B-794003B5F288}">
      <dgm:prSet/>
      <dgm:spPr/>
      <dgm:t>
        <a:bodyPr/>
        <a:lstStyle/>
        <a:p>
          <a:endParaRPr lang="en-US" sz="1800"/>
        </a:p>
      </dgm:t>
    </dgm:pt>
    <dgm:pt modelId="{930515F1-FFB3-4641-A161-FCCD887423F4}" type="pres">
      <dgm:prSet presAssocID="{431DA1E0-F19B-694B-A9F2-D75145A6B293}" presName="cycle" presStyleCnt="0">
        <dgm:presLayoutVars>
          <dgm:dir/>
          <dgm:resizeHandles val="exact"/>
        </dgm:presLayoutVars>
      </dgm:prSet>
      <dgm:spPr/>
    </dgm:pt>
    <dgm:pt modelId="{BF38C804-9471-3B40-8E16-09CD5302C0F8}" type="pres">
      <dgm:prSet presAssocID="{B3986018-F322-B04A-AD19-FCFF65F0765B}" presName="node" presStyleLbl="node1" presStyleIdx="0" presStyleCnt="7" custScaleX="139436" custRadScaleRad="95990">
        <dgm:presLayoutVars>
          <dgm:bulletEnabled val="1"/>
        </dgm:presLayoutVars>
      </dgm:prSet>
      <dgm:spPr/>
    </dgm:pt>
    <dgm:pt modelId="{5F4E6894-715C-1740-A9CB-C16D0372E68B}" type="pres">
      <dgm:prSet presAssocID="{B3986018-F322-B04A-AD19-FCFF65F0765B}" presName="spNode" presStyleCnt="0"/>
      <dgm:spPr/>
    </dgm:pt>
    <dgm:pt modelId="{D64330DB-F15C-DF4C-BA54-E9AF8B43AD2F}" type="pres">
      <dgm:prSet presAssocID="{7011002D-4428-074C-99B0-7F568284641E}" presName="sibTrans" presStyleLbl="sibTrans1D1" presStyleIdx="0" presStyleCnt="7"/>
      <dgm:spPr/>
    </dgm:pt>
    <dgm:pt modelId="{1F0B7B80-00F7-EB43-A9EF-17BCC1201D83}" type="pres">
      <dgm:prSet presAssocID="{A67B4BAE-FFDF-4B46-B4E2-9DB273B5A95B}" presName="node" presStyleLbl="node1" presStyleIdx="1" presStyleCnt="7" custScaleX="137153">
        <dgm:presLayoutVars>
          <dgm:bulletEnabled val="1"/>
        </dgm:presLayoutVars>
      </dgm:prSet>
      <dgm:spPr/>
    </dgm:pt>
    <dgm:pt modelId="{F41B9A10-09CA-5145-8F2F-3B0A64097988}" type="pres">
      <dgm:prSet presAssocID="{A67B4BAE-FFDF-4B46-B4E2-9DB273B5A95B}" presName="spNode" presStyleCnt="0"/>
      <dgm:spPr/>
    </dgm:pt>
    <dgm:pt modelId="{E7F1CD83-96A0-3C46-A126-B21CD2851644}" type="pres">
      <dgm:prSet presAssocID="{F0211629-3EE0-3E41-903C-7689A1943421}" presName="sibTrans" presStyleLbl="sibTrans1D1" presStyleIdx="1" presStyleCnt="7"/>
      <dgm:spPr/>
    </dgm:pt>
    <dgm:pt modelId="{943C42FA-C575-E748-A13C-44CC5AF5DDFE}" type="pres">
      <dgm:prSet presAssocID="{CCEC4CC5-8B6D-1342-957B-E3A482CA8762}" presName="node" presStyleLbl="node1" presStyleIdx="2" presStyleCnt="7">
        <dgm:presLayoutVars>
          <dgm:bulletEnabled val="1"/>
        </dgm:presLayoutVars>
      </dgm:prSet>
      <dgm:spPr/>
    </dgm:pt>
    <dgm:pt modelId="{C3036528-EB76-E54C-9E5F-F9547D04FE12}" type="pres">
      <dgm:prSet presAssocID="{CCEC4CC5-8B6D-1342-957B-E3A482CA8762}" presName="spNode" presStyleCnt="0"/>
      <dgm:spPr/>
    </dgm:pt>
    <dgm:pt modelId="{68EF01FC-F025-C54E-8EB6-F30DD57D0737}" type="pres">
      <dgm:prSet presAssocID="{111FBDB1-3813-DF40-83C6-345164D96F58}" presName="sibTrans" presStyleLbl="sibTrans1D1" presStyleIdx="2" presStyleCnt="7"/>
      <dgm:spPr/>
    </dgm:pt>
    <dgm:pt modelId="{C3610FA9-D979-FE4A-99EF-549388A10D5E}" type="pres">
      <dgm:prSet presAssocID="{434B7074-2261-E64C-88BB-40A273A88323}" presName="node" presStyleLbl="node1" presStyleIdx="3" presStyleCnt="7">
        <dgm:presLayoutVars>
          <dgm:bulletEnabled val="1"/>
        </dgm:presLayoutVars>
      </dgm:prSet>
      <dgm:spPr/>
    </dgm:pt>
    <dgm:pt modelId="{1546CFE1-577E-C541-BC2B-675ABB03629D}" type="pres">
      <dgm:prSet presAssocID="{434B7074-2261-E64C-88BB-40A273A88323}" presName="spNode" presStyleCnt="0"/>
      <dgm:spPr/>
    </dgm:pt>
    <dgm:pt modelId="{A656CDEF-8298-6F4F-ADAB-9D694941CECF}" type="pres">
      <dgm:prSet presAssocID="{E33CB5BC-B85F-D74F-B5EA-31C6887C1FCF}" presName="sibTrans" presStyleLbl="sibTrans1D1" presStyleIdx="3" presStyleCnt="7"/>
      <dgm:spPr/>
    </dgm:pt>
    <dgm:pt modelId="{ED70C679-DBF9-7941-9FCA-F513BA54F6B3}" type="pres">
      <dgm:prSet presAssocID="{A085F757-C01B-A949-9C2C-372AED9822AE}" presName="node" presStyleLbl="node1" presStyleIdx="4" presStyleCnt="7" custScaleX="120542">
        <dgm:presLayoutVars>
          <dgm:bulletEnabled val="1"/>
        </dgm:presLayoutVars>
      </dgm:prSet>
      <dgm:spPr/>
    </dgm:pt>
    <dgm:pt modelId="{86020BE3-9F70-D44D-AE67-A1AF7AE093BE}" type="pres">
      <dgm:prSet presAssocID="{A085F757-C01B-A949-9C2C-372AED9822AE}" presName="spNode" presStyleCnt="0"/>
      <dgm:spPr/>
    </dgm:pt>
    <dgm:pt modelId="{6C72B928-FFE8-C546-ACDC-DD7CD04C4FF8}" type="pres">
      <dgm:prSet presAssocID="{38271378-C59F-844E-9EC9-46C752E7FA01}" presName="sibTrans" presStyleLbl="sibTrans1D1" presStyleIdx="4" presStyleCnt="7"/>
      <dgm:spPr/>
    </dgm:pt>
    <dgm:pt modelId="{D0F9E497-ECE7-4F4D-BF00-FC6174B67314}" type="pres">
      <dgm:prSet presAssocID="{F4DE6906-C629-604B-BC45-6BC428986268}" presName="node" presStyleLbl="node1" presStyleIdx="5" presStyleCnt="7" custScaleX="171793">
        <dgm:presLayoutVars>
          <dgm:bulletEnabled val="1"/>
        </dgm:presLayoutVars>
      </dgm:prSet>
      <dgm:spPr/>
    </dgm:pt>
    <dgm:pt modelId="{60925921-EA07-0544-9C98-454790E5C120}" type="pres">
      <dgm:prSet presAssocID="{F4DE6906-C629-604B-BC45-6BC428986268}" presName="spNode" presStyleCnt="0"/>
      <dgm:spPr/>
    </dgm:pt>
    <dgm:pt modelId="{00E10B24-78C3-3A49-8B6B-E550C820633F}" type="pres">
      <dgm:prSet presAssocID="{3EEEAD41-3FCB-5646-99C0-37010E37AF06}" presName="sibTrans" presStyleLbl="sibTrans1D1" presStyleIdx="5" presStyleCnt="7"/>
      <dgm:spPr/>
    </dgm:pt>
    <dgm:pt modelId="{A4F3E0E6-7252-904A-8D4E-983C87ABA06E}" type="pres">
      <dgm:prSet presAssocID="{AB58B67A-2A02-D341-B6AE-271E511A4C34}" presName="node" presStyleLbl="node1" presStyleIdx="6" presStyleCnt="7" custScaleX="121359">
        <dgm:presLayoutVars>
          <dgm:bulletEnabled val="1"/>
        </dgm:presLayoutVars>
      </dgm:prSet>
      <dgm:spPr/>
    </dgm:pt>
    <dgm:pt modelId="{98B2DB8B-A7EA-4A4C-AEED-F00ED428645D}" type="pres">
      <dgm:prSet presAssocID="{AB58B67A-2A02-D341-B6AE-271E511A4C34}" presName="spNode" presStyleCnt="0"/>
      <dgm:spPr/>
    </dgm:pt>
    <dgm:pt modelId="{49135855-9210-264D-B921-25AEEC99F5BB}" type="pres">
      <dgm:prSet presAssocID="{754C1D95-0563-F64D-BE87-F33522F813BC}" presName="sibTrans" presStyleLbl="sibTrans1D1" presStyleIdx="6" presStyleCnt="7"/>
      <dgm:spPr/>
    </dgm:pt>
  </dgm:ptLst>
  <dgm:cxnLst>
    <dgm:cxn modelId="{FC74C402-461F-EE40-9404-1A46C3FDBFC7}" srcId="{431DA1E0-F19B-694B-A9F2-D75145A6B293}" destId="{F4DE6906-C629-604B-BC45-6BC428986268}" srcOrd="5" destOrd="0" parTransId="{8D4D1ED5-F023-1C4E-BFB7-3B87BA9FFA20}" sibTransId="{3EEEAD41-3FCB-5646-99C0-37010E37AF06}"/>
    <dgm:cxn modelId="{DDB7860A-F1DD-6940-8B12-5036EE141B86}" type="presOf" srcId="{754C1D95-0563-F64D-BE87-F33522F813BC}" destId="{49135855-9210-264D-B921-25AEEC99F5BB}" srcOrd="0" destOrd="0" presId="urn:microsoft.com/office/officeart/2005/8/layout/cycle6"/>
    <dgm:cxn modelId="{C557BC0C-069C-5544-B148-5975C085DB9C}" type="presOf" srcId="{38271378-C59F-844E-9EC9-46C752E7FA01}" destId="{6C72B928-FFE8-C546-ACDC-DD7CD04C4FF8}" srcOrd="0" destOrd="0" presId="urn:microsoft.com/office/officeart/2005/8/layout/cycle6"/>
    <dgm:cxn modelId="{9F2D5B15-E16E-0946-B94F-C067F99E5B62}" type="presOf" srcId="{B3986018-F322-B04A-AD19-FCFF65F0765B}" destId="{BF38C804-9471-3B40-8E16-09CD5302C0F8}" srcOrd="0" destOrd="0" presId="urn:microsoft.com/office/officeart/2005/8/layout/cycle6"/>
    <dgm:cxn modelId="{66437422-B055-FE46-880D-E837BCEFA28B}" srcId="{431DA1E0-F19B-694B-A9F2-D75145A6B293}" destId="{A67B4BAE-FFDF-4B46-B4E2-9DB273B5A95B}" srcOrd="1" destOrd="0" parTransId="{8A10F9F8-FFCD-914E-B5EA-1316ECAB4F3E}" sibTransId="{F0211629-3EE0-3E41-903C-7689A1943421}"/>
    <dgm:cxn modelId="{7421BA24-467B-0745-AF68-F9B5A7F01E89}" type="presOf" srcId="{A085F757-C01B-A949-9C2C-372AED9822AE}" destId="{ED70C679-DBF9-7941-9FCA-F513BA54F6B3}" srcOrd="0" destOrd="0" presId="urn:microsoft.com/office/officeart/2005/8/layout/cycle6"/>
    <dgm:cxn modelId="{7EAE1029-62B8-604F-9D0F-F1532FFD03C2}" type="presOf" srcId="{A67B4BAE-FFDF-4B46-B4E2-9DB273B5A95B}" destId="{1F0B7B80-00F7-EB43-A9EF-17BCC1201D83}" srcOrd="0" destOrd="0" presId="urn:microsoft.com/office/officeart/2005/8/layout/cycle6"/>
    <dgm:cxn modelId="{4D553F42-C185-B54F-B042-AF8E88C87950}" srcId="{431DA1E0-F19B-694B-A9F2-D75145A6B293}" destId="{B3986018-F322-B04A-AD19-FCFF65F0765B}" srcOrd="0" destOrd="0" parTransId="{6FB66129-63A8-EC40-803D-02F10AA02C9A}" sibTransId="{7011002D-4428-074C-99B0-7F568284641E}"/>
    <dgm:cxn modelId="{1C55294D-7A6E-7649-BA8D-E1CF36888A52}" type="presOf" srcId="{F0211629-3EE0-3E41-903C-7689A1943421}" destId="{E7F1CD83-96A0-3C46-A126-B21CD2851644}" srcOrd="0" destOrd="0" presId="urn:microsoft.com/office/officeart/2005/8/layout/cycle6"/>
    <dgm:cxn modelId="{FD63FA5A-EA2D-8E44-8CCC-75E596907CF2}" type="presOf" srcId="{431DA1E0-F19B-694B-A9F2-D75145A6B293}" destId="{930515F1-FFB3-4641-A161-FCCD887423F4}" srcOrd="0" destOrd="0" presId="urn:microsoft.com/office/officeart/2005/8/layout/cycle6"/>
    <dgm:cxn modelId="{0F0AAE6E-87AC-A344-B437-F246700CFE9B}" srcId="{431DA1E0-F19B-694B-A9F2-D75145A6B293}" destId="{434B7074-2261-E64C-88BB-40A273A88323}" srcOrd="3" destOrd="0" parTransId="{A91765D2-E56B-674E-AC2F-74EC5A531842}" sibTransId="{E33CB5BC-B85F-D74F-B5EA-31C6887C1FCF}"/>
    <dgm:cxn modelId="{CDEA7999-EDE7-3146-A41F-F68BF5E3FAE6}" type="presOf" srcId="{434B7074-2261-E64C-88BB-40A273A88323}" destId="{C3610FA9-D979-FE4A-99EF-549388A10D5E}" srcOrd="0" destOrd="0" presId="urn:microsoft.com/office/officeart/2005/8/layout/cycle6"/>
    <dgm:cxn modelId="{B53155A2-8312-9D4C-BFCD-0E59E286AE89}" srcId="{431DA1E0-F19B-694B-A9F2-D75145A6B293}" destId="{A085F757-C01B-A949-9C2C-372AED9822AE}" srcOrd="4" destOrd="0" parTransId="{6CEE412E-65F2-6341-B0D1-F9A7234C4806}" sibTransId="{38271378-C59F-844E-9EC9-46C752E7FA01}"/>
    <dgm:cxn modelId="{5CB798AB-9034-544D-99E1-149BB59A13D5}" type="presOf" srcId="{E33CB5BC-B85F-D74F-B5EA-31C6887C1FCF}" destId="{A656CDEF-8298-6F4F-ADAB-9D694941CECF}" srcOrd="0" destOrd="0" presId="urn:microsoft.com/office/officeart/2005/8/layout/cycle6"/>
    <dgm:cxn modelId="{F33640AC-6C2E-D448-9765-6FD5C93BC429}" srcId="{431DA1E0-F19B-694B-A9F2-D75145A6B293}" destId="{CCEC4CC5-8B6D-1342-957B-E3A482CA8762}" srcOrd="2" destOrd="0" parTransId="{C9E793A9-050E-C44D-8803-79199CEB9122}" sibTransId="{111FBDB1-3813-DF40-83C6-345164D96F58}"/>
    <dgm:cxn modelId="{2D4AC1AC-B452-F341-9F8C-872D346EF0C3}" type="presOf" srcId="{7011002D-4428-074C-99B0-7F568284641E}" destId="{D64330DB-F15C-DF4C-BA54-E9AF8B43AD2F}" srcOrd="0" destOrd="0" presId="urn:microsoft.com/office/officeart/2005/8/layout/cycle6"/>
    <dgm:cxn modelId="{6B5A18B9-5769-274B-99BE-056A134ABE40}" type="presOf" srcId="{CCEC4CC5-8B6D-1342-957B-E3A482CA8762}" destId="{943C42FA-C575-E748-A13C-44CC5AF5DDFE}" srcOrd="0" destOrd="0" presId="urn:microsoft.com/office/officeart/2005/8/layout/cycle6"/>
    <dgm:cxn modelId="{5C267EC4-8B74-694A-A03C-C4C2EE7E5D5B}" type="presOf" srcId="{111FBDB1-3813-DF40-83C6-345164D96F58}" destId="{68EF01FC-F025-C54E-8EB6-F30DD57D0737}" srcOrd="0" destOrd="0" presId="urn:microsoft.com/office/officeart/2005/8/layout/cycle6"/>
    <dgm:cxn modelId="{285A19C8-EF3A-834E-97F9-2C6086C500A7}" type="presOf" srcId="{AB58B67A-2A02-D341-B6AE-271E511A4C34}" destId="{A4F3E0E6-7252-904A-8D4E-983C87ABA06E}" srcOrd="0" destOrd="0" presId="urn:microsoft.com/office/officeart/2005/8/layout/cycle6"/>
    <dgm:cxn modelId="{DD7175CF-0051-9A4A-8B19-EBF55E94E124}" type="presOf" srcId="{3EEEAD41-3FCB-5646-99C0-37010E37AF06}" destId="{00E10B24-78C3-3A49-8B6B-E550C820633F}" srcOrd="0" destOrd="0" presId="urn:microsoft.com/office/officeart/2005/8/layout/cycle6"/>
    <dgm:cxn modelId="{A5B706F0-0C57-7E4F-9E57-EDB379C1C0AE}" type="presOf" srcId="{F4DE6906-C629-604B-BC45-6BC428986268}" destId="{D0F9E497-ECE7-4F4D-BF00-FC6174B67314}" srcOrd="0" destOrd="0" presId="urn:microsoft.com/office/officeart/2005/8/layout/cycle6"/>
    <dgm:cxn modelId="{7CA25CF5-1188-1645-A67B-794003B5F288}" srcId="{431DA1E0-F19B-694B-A9F2-D75145A6B293}" destId="{AB58B67A-2A02-D341-B6AE-271E511A4C34}" srcOrd="6" destOrd="0" parTransId="{4E3C15C3-D430-104C-8E05-DB734B0B516A}" sibTransId="{754C1D95-0563-F64D-BE87-F33522F813BC}"/>
    <dgm:cxn modelId="{B02571F0-EC46-234C-A3A1-B0DFBEBF8577}" type="presParOf" srcId="{930515F1-FFB3-4641-A161-FCCD887423F4}" destId="{BF38C804-9471-3B40-8E16-09CD5302C0F8}" srcOrd="0" destOrd="0" presId="urn:microsoft.com/office/officeart/2005/8/layout/cycle6"/>
    <dgm:cxn modelId="{65098491-BDF9-F447-95A6-AAEEBD42AF8E}" type="presParOf" srcId="{930515F1-FFB3-4641-A161-FCCD887423F4}" destId="{5F4E6894-715C-1740-A9CB-C16D0372E68B}" srcOrd="1" destOrd="0" presId="urn:microsoft.com/office/officeart/2005/8/layout/cycle6"/>
    <dgm:cxn modelId="{8DCB4B9F-0390-5A42-8B5E-35F61F0F2D1A}" type="presParOf" srcId="{930515F1-FFB3-4641-A161-FCCD887423F4}" destId="{D64330DB-F15C-DF4C-BA54-E9AF8B43AD2F}" srcOrd="2" destOrd="0" presId="urn:microsoft.com/office/officeart/2005/8/layout/cycle6"/>
    <dgm:cxn modelId="{FBD958A4-685C-3D48-99C9-4CF55C4BE2FC}" type="presParOf" srcId="{930515F1-FFB3-4641-A161-FCCD887423F4}" destId="{1F0B7B80-00F7-EB43-A9EF-17BCC1201D83}" srcOrd="3" destOrd="0" presId="urn:microsoft.com/office/officeart/2005/8/layout/cycle6"/>
    <dgm:cxn modelId="{BF3B7632-69BA-B84A-B4F1-17131BA8A662}" type="presParOf" srcId="{930515F1-FFB3-4641-A161-FCCD887423F4}" destId="{F41B9A10-09CA-5145-8F2F-3B0A64097988}" srcOrd="4" destOrd="0" presId="urn:microsoft.com/office/officeart/2005/8/layout/cycle6"/>
    <dgm:cxn modelId="{B726BA72-8B5A-5140-BD17-C8EC5F580478}" type="presParOf" srcId="{930515F1-FFB3-4641-A161-FCCD887423F4}" destId="{E7F1CD83-96A0-3C46-A126-B21CD2851644}" srcOrd="5" destOrd="0" presId="urn:microsoft.com/office/officeart/2005/8/layout/cycle6"/>
    <dgm:cxn modelId="{09168C0C-FE36-4D4F-9162-CAB8FA6B014E}" type="presParOf" srcId="{930515F1-FFB3-4641-A161-FCCD887423F4}" destId="{943C42FA-C575-E748-A13C-44CC5AF5DDFE}" srcOrd="6" destOrd="0" presId="urn:microsoft.com/office/officeart/2005/8/layout/cycle6"/>
    <dgm:cxn modelId="{285E022F-E502-974F-B8F4-C50BB28504F5}" type="presParOf" srcId="{930515F1-FFB3-4641-A161-FCCD887423F4}" destId="{C3036528-EB76-E54C-9E5F-F9547D04FE12}" srcOrd="7" destOrd="0" presId="urn:microsoft.com/office/officeart/2005/8/layout/cycle6"/>
    <dgm:cxn modelId="{81B12C7A-FBF0-7D41-9DE9-12BA34F98D73}" type="presParOf" srcId="{930515F1-FFB3-4641-A161-FCCD887423F4}" destId="{68EF01FC-F025-C54E-8EB6-F30DD57D0737}" srcOrd="8" destOrd="0" presId="urn:microsoft.com/office/officeart/2005/8/layout/cycle6"/>
    <dgm:cxn modelId="{8D6E5097-05C1-624A-B220-E100134A81EE}" type="presParOf" srcId="{930515F1-FFB3-4641-A161-FCCD887423F4}" destId="{C3610FA9-D979-FE4A-99EF-549388A10D5E}" srcOrd="9" destOrd="0" presId="urn:microsoft.com/office/officeart/2005/8/layout/cycle6"/>
    <dgm:cxn modelId="{5D1384A0-B139-0C4D-ACFB-6B6910CAAB3E}" type="presParOf" srcId="{930515F1-FFB3-4641-A161-FCCD887423F4}" destId="{1546CFE1-577E-C541-BC2B-675ABB03629D}" srcOrd="10" destOrd="0" presId="urn:microsoft.com/office/officeart/2005/8/layout/cycle6"/>
    <dgm:cxn modelId="{79B266A7-77C5-8143-92BF-7A79859A10BC}" type="presParOf" srcId="{930515F1-FFB3-4641-A161-FCCD887423F4}" destId="{A656CDEF-8298-6F4F-ADAB-9D694941CECF}" srcOrd="11" destOrd="0" presId="urn:microsoft.com/office/officeart/2005/8/layout/cycle6"/>
    <dgm:cxn modelId="{43859D4B-33FE-C24C-8C0F-13220CEC45A2}" type="presParOf" srcId="{930515F1-FFB3-4641-A161-FCCD887423F4}" destId="{ED70C679-DBF9-7941-9FCA-F513BA54F6B3}" srcOrd="12" destOrd="0" presId="urn:microsoft.com/office/officeart/2005/8/layout/cycle6"/>
    <dgm:cxn modelId="{B4B2A5C5-EE0F-0647-BC93-6CCA4ABB7599}" type="presParOf" srcId="{930515F1-FFB3-4641-A161-FCCD887423F4}" destId="{86020BE3-9F70-D44D-AE67-A1AF7AE093BE}" srcOrd="13" destOrd="0" presId="urn:microsoft.com/office/officeart/2005/8/layout/cycle6"/>
    <dgm:cxn modelId="{9C2FA2FE-31E0-474C-9F60-AE601F1A9620}" type="presParOf" srcId="{930515F1-FFB3-4641-A161-FCCD887423F4}" destId="{6C72B928-FFE8-C546-ACDC-DD7CD04C4FF8}" srcOrd="14" destOrd="0" presId="urn:microsoft.com/office/officeart/2005/8/layout/cycle6"/>
    <dgm:cxn modelId="{AF9D7167-7AFA-6941-8699-2CE3EECC919E}" type="presParOf" srcId="{930515F1-FFB3-4641-A161-FCCD887423F4}" destId="{D0F9E497-ECE7-4F4D-BF00-FC6174B67314}" srcOrd="15" destOrd="0" presId="urn:microsoft.com/office/officeart/2005/8/layout/cycle6"/>
    <dgm:cxn modelId="{BA314634-DB2B-B249-823E-0B8A65C0D064}" type="presParOf" srcId="{930515F1-FFB3-4641-A161-FCCD887423F4}" destId="{60925921-EA07-0544-9C98-454790E5C120}" srcOrd="16" destOrd="0" presId="urn:microsoft.com/office/officeart/2005/8/layout/cycle6"/>
    <dgm:cxn modelId="{D204F961-D19A-3A44-AC73-0A6F1AA749EA}" type="presParOf" srcId="{930515F1-FFB3-4641-A161-FCCD887423F4}" destId="{00E10B24-78C3-3A49-8B6B-E550C820633F}" srcOrd="17" destOrd="0" presId="urn:microsoft.com/office/officeart/2005/8/layout/cycle6"/>
    <dgm:cxn modelId="{4296C3D0-D9B7-9042-86C4-57425B2986A2}" type="presParOf" srcId="{930515F1-FFB3-4641-A161-FCCD887423F4}" destId="{A4F3E0E6-7252-904A-8D4E-983C87ABA06E}" srcOrd="18" destOrd="0" presId="urn:microsoft.com/office/officeart/2005/8/layout/cycle6"/>
    <dgm:cxn modelId="{20FFAC40-BCE1-6741-8FF7-7B933978D5A9}" type="presParOf" srcId="{930515F1-FFB3-4641-A161-FCCD887423F4}" destId="{98B2DB8B-A7EA-4A4C-AEED-F00ED428645D}" srcOrd="19" destOrd="0" presId="urn:microsoft.com/office/officeart/2005/8/layout/cycle6"/>
    <dgm:cxn modelId="{8E1602C9-97F7-4042-92BA-FFA109998743}" type="presParOf" srcId="{930515F1-FFB3-4641-A161-FCCD887423F4}" destId="{49135855-9210-264D-B921-25AEEC99F5BB}" srcOrd="20" destOrd="0" presId="urn:microsoft.com/office/officeart/2005/8/layout/cycle6"/>
  </dgm:cxnLst>
  <dgm:bg>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7E00A-DDEB-0A4F-BDDE-14F742B8FD2B}">
      <dsp:nvSpPr>
        <dsp:cNvPr id="0" name=""/>
        <dsp:cNvSpPr/>
      </dsp:nvSpPr>
      <dsp:spPr>
        <a:xfrm>
          <a:off x="3574763" y="324593"/>
          <a:ext cx="3351326" cy="1237275"/>
        </a:xfrm>
        <a:prstGeom prst="ellipse">
          <a:avLst/>
        </a:prstGeom>
        <a:blipFill rotWithShape="0">
          <a:blip xmlns:r="http://schemas.openxmlformats.org/officeDocument/2006/relationships" r:embed="rId1">
            <a:alphaModFix amt="94000"/>
          </a:blip>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0" kern="1200" dirty="0">
              <a:latin typeface="Papyrus" panose="020B0602040200020303" pitchFamily="34" charset="77"/>
              <a:ea typeface="AppleGothic" pitchFamily="2" charset="-127"/>
              <a:cs typeface="LingWai TC Medium" panose="03050602040302020204" pitchFamily="66" charset="-120"/>
            </a:rPr>
            <a:t>Transitions</a:t>
          </a:r>
        </a:p>
      </dsp:txBody>
      <dsp:txXfrm>
        <a:off x="4021607" y="541116"/>
        <a:ext cx="2457639" cy="556774"/>
      </dsp:txXfrm>
    </dsp:sp>
    <dsp:sp modelId="{C07EBD9E-42BF-1A4D-88B4-34DB0D6C6406}">
      <dsp:nvSpPr>
        <dsp:cNvPr id="0" name=""/>
        <dsp:cNvSpPr/>
      </dsp:nvSpPr>
      <dsp:spPr>
        <a:xfrm>
          <a:off x="4817422" y="1091800"/>
          <a:ext cx="2379889" cy="21000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Papyrus" panose="020B0602040200020303" pitchFamily="34" charset="77"/>
              <a:ea typeface="AppleGothic" pitchFamily="2" charset="-127"/>
              <a:cs typeface="LingWai TC Medium" panose="03050602040302020204" pitchFamily="66" charset="-120"/>
            </a:rPr>
            <a:t>Intangible</a:t>
          </a:r>
        </a:p>
        <a:p>
          <a:pPr marL="0" lvl="0" indent="0" algn="ctr" defTabSz="1066800">
            <a:lnSpc>
              <a:spcPct val="90000"/>
            </a:lnSpc>
            <a:spcBef>
              <a:spcPct val="0"/>
            </a:spcBef>
            <a:spcAft>
              <a:spcPct val="35000"/>
            </a:spcAft>
            <a:buNone/>
          </a:pPr>
          <a:r>
            <a:rPr lang="en-US" sz="2400" b="0" kern="1200" dirty="0">
              <a:latin typeface="Papyrus" panose="020B0602040200020303" pitchFamily="34" charset="77"/>
              <a:ea typeface="AppleGothic" pitchFamily="2" charset="-127"/>
              <a:cs typeface="LingWai TC Medium" panose="03050602040302020204" pitchFamily="66" charset="-120"/>
            </a:rPr>
            <a:t>Changes &amp; Losses</a:t>
          </a:r>
        </a:p>
      </dsp:txBody>
      <dsp:txXfrm>
        <a:off x="5545272" y="1634317"/>
        <a:ext cx="1427933" cy="1155037"/>
      </dsp:txXfrm>
    </dsp:sp>
    <dsp:sp modelId="{587E07C7-54DD-EA4D-8605-CBA43AC102B9}">
      <dsp:nvSpPr>
        <dsp:cNvPr id="0" name=""/>
        <dsp:cNvSpPr/>
      </dsp:nvSpPr>
      <dsp:spPr>
        <a:xfrm>
          <a:off x="3109054" y="1067024"/>
          <a:ext cx="2350396" cy="21248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Papyrus" panose="020B0602040200020303" pitchFamily="34" charset="77"/>
              <a:ea typeface="AppleGothic" pitchFamily="2" charset="-127"/>
              <a:cs typeface="LingWai TC Medium" panose="03050602040302020204" pitchFamily="66" charset="-120"/>
            </a:rPr>
            <a:t>Tangible</a:t>
          </a:r>
          <a:r>
            <a:rPr lang="en-US" sz="2400" b="0" kern="1200" dirty="0">
              <a:latin typeface="Papyrus" panose="020B0602040200020303" pitchFamily="34" charset="77"/>
              <a:ea typeface="AppleGothic" pitchFamily="2" charset="-127"/>
              <a:cs typeface="LingWai TC Medium" panose="03050602040302020204" pitchFamily="66" charset="-120"/>
            </a:rPr>
            <a:t> Changes &amp; Losses</a:t>
          </a:r>
        </a:p>
      </dsp:txBody>
      <dsp:txXfrm>
        <a:off x="3330383" y="1615942"/>
        <a:ext cx="1410238" cy="1168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7E00A-DDEB-0A4F-BDDE-14F742B8FD2B}">
      <dsp:nvSpPr>
        <dsp:cNvPr id="0" name=""/>
        <dsp:cNvSpPr/>
      </dsp:nvSpPr>
      <dsp:spPr>
        <a:xfrm>
          <a:off x="1442493" y="268768"/>
          <a:ext cx="2064312" cy="955048"/>
        </a:xfrm>
        <a:prstGeom prst="ellipse">
          <a:avLst/>
        </a:prstGeom>
        <a:blipFill rotWithShape="0">
          <a:blip xmlns:r="http://schemas.openxmlformats.org/officeDocument/2006/relationships" r:embed="rId1">
            <a:alphaModFix amt="94000"/>
          </a:blip>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Papyrus" panose="020B0602040200020303" pitchFamily="34" charset="77"/>
              <a:ea typeface="AppleGothic" pitchFamily="2" charset="-127"/>
              <a:cs typeface="LingWai TC Medium" panose="03050602040302020204" pitchFamily="66" charset="-120"/>
            </a:rPr>
            <a:t> Transitions</a:t>
          </a:r>
        </a:p>
      </dsp:txBody>
      <dsp:txXfrm>
        <a:off x="1717735" y="435902"/>
        <a:ext cx="1513829" cy="429771"/>
      </dsp:txXfrm>
    </dsp:sp>
    <dsp:sp modelId="{C07EBD9E-42BF-1A4D-88B4-34DB0D6C6406}">
      <dsp:nvSpPr>
        <dsp:cNvPr id="0" name=""/>
        <dsp:cNvSpPr/>
      </dsp:nvSpPr>
      <dsp:spPr>
        <a:xfrm>
          <a:off x="2210277" y="958945"/>
          <a:ext cx="1905418" cy="17012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Papyrus" panose="020B0602040200020303" pitchFamily="34" charset="77"/>
              <a:ea typeface="AppleGothic" pitchFamily="2" charset="-127"/>
              <a:cs typeface="LingWai TC Medium" panose="03050602040302020204" pitchFamily="66" charset="-120"/>
            </a:rPr>
            <a:t>Intangible</a:t>
          </a:r>
        </a:p>
        <a:p>
          <a:pPr marL="0" lvl="0" indent="0" algn="ctr" defTabSz="711200">
            <a:lnSpc>
              <a:spcPct val="90000"/>
            </a:lnSpc>
            <a:spcBef>
              <a:spcPct val="0"/>
            </a:spcBef>
            <a:spcAft>
              <a:spcPct val="35000"/>
            </a:spcAft>
            <a:buNone/>
          </a:pPr>
          <a:r>
            <a:rPr lang="en-US" sz="1600" b="0" kern="1200" dirty="0">
              <a:latin typeface="Papyrus" panose="020B0602040200020303" pitchFamily="34" charset="77"/>
              <a:ea typeface="AppleGothic" pitchFamily="2" charset="-127"/>
              <a:cs typeface="LingWai TC Medium" panose="03050602040302020204" pitchFamily="66" charset="-120"/>
            </a:rPr>
            <a:t>Changes/ Losses</a:t>
          </a:r>
        </a:p>
      </dsp:txBody>
      <dsp:txXfrm>
        <a:off x="2793017" y="1398428"/>
        <a:ext cx="1143251" cy="935671"/>
      </dsp:txXfrm>
    </dsp:sp>
    <dsp:sp modelId="{587E07C7-54DD-EA4D-8605-CBA43AC102B9}">
      <dsp:nvSpPr>
        <dsp:cNvPr id="0" name=""/>
        <dsp:cNvSpPr/>
      </dsp:nvSpPr>
      <dsp:spPr>
        <a:xfrm>
          <a:off x="794866" y="968557"/>
          <a:ext cx="1881805" cy="17012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Papyrus" panose="020B0602040200020303" pitchFamily="34" charset="77"/>
              <a:ea typeface="AppleGothic" pitchFamily="2" charset="-127"/>
              <a:cs typeface="LingWai TC Medium" panose="03050602040302020204" pitchFamily="66" charset="-120"/>
            </a:rPr>
            <a:t>Tangible Changes/ Losses</a:t>
          </a:r>
        </a:p>
      </dsp:txBody>
      <dsp:txXfrm>
        <a:off x="972070" y="1408039"/>
        <a:ext cx="1129083" cy="935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8C804-9471-3B40-8E16-09CD5302C0F8}">
      <dsp:nvSpPr>
        <dsp:cNvPr id="0" name=""/>
        <dsp:cNvSpPr/>
      </dsp:nvSpPr>
      <dsp:spPr>
        <a:xfrm>
          <a:off x="4100160" y="97898"/>
          <a:ext cx="1821054" cy="8489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Loss of relationships</a:t>
          </a:r>
          <a:endParaRPr lang="en-US" sz="2000" kern="1200" dirty="0"/>
        </a:p>
      </dsp:txBody>
      <dsp:txXfrm>
        <a:off x="4141600" y="139338"/>
        <a:ext cx="1738174" cy="766029"/>
      </dsp:txXfrm>
    </dsp:sp>
    <dsp:sp modelId="{D64330DB-F15C-DF4C-BA54-E9AF8B43AD2F}">
      <dsp:nvSpPr>
        <dsp:cNvPr id="0" name=""/>
        <dsp:cNvSpPr/>
      </dsp:nvSpPr>
      <dsp:spPr>
        <a:xfrm>
          <a:off x="2925480" y="639771"/>
          <a:ext cx="4850718" cy="4850718"/>
        </a:xfrm>
        <a:custGeom>
          <a:avLst/>
          <a:gdLst/>
          <a:ahLst/>
          <a:cxnLst/>
          <a:rect l="0" t="0" r="0" b="0"/>
          <a:pathLst>
            <a:path>
              <a:moveTo>
                <a:pt x="3001437" y="69408"/>
              </a:moveTo>
              <a:arcTo wR="2425359" hR="2425359" stAng="17024423" swAng="81726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0B7B80-00F7-EB43-A9EF-17BCC1201D83}">
      <dsp:nvSpPr>
        <dsp:cNvPr id="0" name=""/>
        <dsp:cNvSpPr/>
      </dsp:nvSpPr>
      <dsp:spPr>
        <a:xfrm>
          <a:off x="6011290" y="913814"/>
          <a:ext cx="1791237" cy="848909"/>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Loss of possessions</a:t>
          </a:r>
          <a:endParaRPr lang="en-US" sz="1800" kern="1200" dirty="0"/>
        </a:p>
      </dsp:txBody>
      <dsp:txXfrm>
        <a:off x="6052730" y="955254"/>
        <a:ext cx="1708357" cy="766029"/>
      </dsp:txXfrm>
    </dsp:sp>
    <dsp:sp modelId="{E7F1CD83-96A0-3C46-A126-B21CD2851644}">
      <dsp:nvSpPr>
        <dsp:cNvPr id="0" name=""/>
        <dsp:cNvSpPr/>
      </dsp:nvSpPr>
      <dsp:spPr>
        <a:xfrm>
          <a:off x="2585328" y="425096"/>
          <a:ext cx="4850718" cy="4850718"/>
        </a:xfrm>
        <a:custGeom>
          <a:avLst/>
          <a:gdLst/>
          <a:ahLst/>
          <a:cxnLst/>
          <a:rect l="0" t="0" r="0" b="0"/>
          <a:pathLst>
            <a:path>
              <a:moveTo>
                <a:pt x="4598611" y="1348631"/>
              </a:moveTo>
              <a:arcTo wR="2425359" hR="2425359" stAng="20018646" swAng="1727327"/>
            </a:path>
          </a:pathLst>
        </a:custGeom>
        <a:noFill/>
        <a:ln w="6350" cap="flat" cmpd="sng" algn="ctr">
          <a:solidFill>
            <a:schemeClr val="accent2">
              <a:hueOff val="-242561"/>
              <a:satOff val="-13988"/>
              <a:lumOff val="1438"/>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3C42FA-C575-E748-A13C-44CC5AF5DDFE}">
      <dsp:nvSpPr>
        <dsp:cNvPr id="0" name=""/>
        <dsp:cNvSpPr/>
      </dsp:nvSpPr>
      <dsp:spPr>
        <a:xfrm>
          <a:off x="6722230" y="2965694"/>
          <a:ext cx="1306014" cy="84890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Loss of lifestyle</a:t>
          </a:r>
          <a:endParaRPr lang="en-US" sz="1800" kern="1200" dirty="0"/>
        </a:p>
      </dsp:txBody>
      <dsp:txXfrm>
        <a:off x="6763670" y="3007134"/>
        <a:ext cx="1223134" cy="766029"/>
      </dsp:txXfrm>
    </dsp:sp>
    <dsp:sp modelId="{68EF01FC-F025-C54E-8EB6-F30DD57D0737}">
      <dsp:nvSpPr>
        <dsp:cNvPr id="0" name=""/>
        <dsp:cNvSpPr/>
      </dsp:nvSpPr>
      <dsp:spPr>
        <a:xfrm>
          <a:off x="2585328" y="425096"/>
          <a:ext cx="4850718" cy="4850718"/>
        </a:xfrm>
        <a:custGeom>
          <a:avLst/>
          <a:gdLst/>
          <a:ahLst/>
          <a:cxnLst/>
          <a:rect l="0" t="0" r="0" b="0"/>
          <a:pathLst>
            <a:path>
              <a:moveTo>
                <a:pt x="4646961" y="3398420"/>
              </a:moveTo>
              <a:arcTo wR="2425359" hR="2425359" stAng="1419205" swAng="1359950"/>
            </a:path>
          </a:pathLst>
        </a:custGeom>
        <a:noFill/>
        <a:ln w="6350" cap="flat" cmpd="sng" algn="ctr">
          <a:solidFill>
            <a:schemeClr val="accent2">
              <a:hueOff val="-485121"/>
              <a:satOff val="-27976"/>
              <a:lumOff val="2876"/>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610FA9-D979-FE4A-99EF-549388A10D5E}">
      <dsp:nvSpPr>
        <dsp:cNvPr id="0" name=""/>
        <dsp:cNvSpPr/>
      </dsp:nvSpPr>
      <dsp:spPr>
        <a:xfrm>
          <a:off x="5410004" y="4611173"/>
          <a:ext cx="1306014" cy="84890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Loss of their world</a:t>
          </a:r>
          <a:endParaRPr lang="en-US" sz="1800" kern="1200" dirty="0"/>
        </a:p>
      </dsp:txBody>
      <dsp:txXfrm>
        <a:off x="5451444" y="4652613"/>
        <a:ext cx="1223134" cy="766029"/>
      </dsp:txXfrm>
    </dsp:sp>
    <dsp:sp modelId="{A656CDEF-8298-6F4F-ADAB-9D694941CECF}">
      <dsp:nvSpPr>
        <dsp:cNvPr id="0" name=""/>
        <dsp:cNvSpPr/>
      </dsp:nvSpPr>
      <dsp:spPr>
        <a:xfrm>
          <a:off x="2585328" y="425096"/>
          <a:ext cx="4850718" cy="4850718"/>
        </a:xfrm>
        <a:custGeom>
          <a:avLst/>
          <a:gdLst/>
          <a:ahLst/>
          <a:cxnLst/>
          <a:rect l="0" t="0" r="0" b="0"/>
          <a:pathLst>
            <a:path>
              <a:moveTo>
                <a:pt x="2818117" y="4818705"/>
              </a:moveTo>
              <a:arcTo wR="2425359" hR="2425359" stAng="4840835" swAng="926361"/>
            </a:path>
          </a:pathLst>
        </a:custGeom>
        <a:noFill/>
        <a:ln w="6350" cap="flat" cmpd="sng" algn="ctr">
          <a:solidFill>
            <a:schemeClr val="accent2">
              <a:hueOff val="-727682"/>
              <a:satOff val="-41964"/>
              <a:lumOff val="4314"/>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70C679-DBF9-7941-9FCA-F513BA54F6B3}">
      <dsp:nvSpPr>
        <dsp:cNvPr id="0" name=""/>
        <dsp:cNvSpPr/>
      </dsp:nvSpPr>
      <dsp:spPr>
        <a:xfrm>
          <a:off x="3171215" y="4611173"/>
          <a:ext cx="1574295" cy="84890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Loss of a past that was</a:t>
          </a:r>
          <a:endParaRPr lang="en-US" sz="1800" kern="1200" dirty="0"/>
        </a:p>
      </dsp:txBody>
      <dsp:txXfrm>
        <a:off x="3212655" y="4652613"/>
        <a:ext cx="1491415" cy="766029"/>
      </dsp:txXfrm>
    </dsp:sp>
    <dsp:sp modelId="{6C72B928-FFE8-C546-ACDC-DD7CD04C4FF8}">
      <dsp:nvSpPr>
        <dsp:cNvPr id="0" name=""/>
        <dsp:cNvSpPr/>
      </dsp:nvSpPr>
      <dsp:spPr>
        <a:xfrm>
          <a:off x="2585328" y="425096"/>
          <a:ext cx="4850718" cy="4850718"/>
        </a:xfrm>
        <a:custGeom>
          <a:avLst/>
          <a:gdLst/>
          <a:ahLst/>
          <a:cxnLst/>
          <a:rect l="0" t="0" r="0" b="0"/>
          <a:pathLst>
            <a:path>
              <a:moveTo>
                <a:pt x="750310" y="4179376"/>
              </a:moveTo>
              <a:arcTo wR="2425359" hR="2425359" stAng="8020845" swAng="1359950"/>
            </a:path>
          </a:pathLst>
        </a:custGeom>
        <a:noFill/>
        <a:ln w="6350" cap="flat" cmpd="sng" algn="ctr">
          <a:solidFill>
            <a:schemeClr val="accent2">
              <a:hueOff val="-970242"/>
              <a:satOff val="-55952"/>
              <a:lumOff val="5752"/>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F9E497-ECE7-4F4D-BF00-FC6174B67314}">
      <dsp:nvSpPr>
        <dsp:cNvPr id="0" name=""/>
        <dsp:cNvSpPr/>
      </dsp:nvSpPr>
      <dsp:spPr>
        <a:xfrm>
          <a:off x="1524316" y="2965694"/>
          <a:ext cx="2243641" cy="848909"/>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Loss of ‘what could have been'</a:t>
          </a:r>
        </a:p>
      </dsp:txBody>
      <dsp:txXfrm>
        <a:off x="1565756" y="3007134"/>
        <a:ext cx="2160761" cy="766029"/>
      </dsp:txXfrm>
    </dsp:sp>
    <dsp:sp modelId="{00E10B24-78C3-3A49-8B6B-E550C820633F}">
      <dsp:nvSpPr>
        <dsp:cNvPr id="0" name=""/>
        <dsp:cNvSpPr/>
      </dsp:nvSpPr>
      <dsp:spPr>
        <a:xfrm>
          <a:off x="2585328" y="425096"/>
          <a:ext cx="4850718" cy="4850718"/>
        </a:xfrm>
        <a:custGeom>
          <a:avLst/>
          <a:gdLst/>
          <a:ahLst/>
          <a:cxnLst/>
          <a:rect l="0" t="0" r="0" b="0"/>
          <a:pathLst>
            <a:path>
              <a:moveTo>
                <a:pt x="2186" y="2528313"/>
              </a:moveTo>
              <a:arcTo wR="2425359" hR="2425359" stAng="10654027" swAng="1727327"/>
            </a:path>
          </a:pathLst>
        </a:custGeom>
        <a:noFill/>
        <a:ln w="6350" cap="flat" cmpd="sng" algn="ctr">
          <a:solidFill>
            <a:schemeClr val="accent2">
              <a:hueOff val="-1212803"/>
              <a:satOff val="-69940"/>
              <a:lumOff val="719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4F3E0E6-7252-904A-8D4E-983C87ABA06E}">
      <dsp:nvSpPr>
        <dsp:cNvPr id="0" name=""/>
        <dsp:cNvSpPr/>
      </dsp:nvSpPr>
      <dsp:spPr>
        <a:xfrm>
          <a:off x="2321982" y="913814"/>
          <a:ext cx="1584965" cy="84890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Loss of status, identity</a:t>
          </a:r>
        </a:p>
      </dsp:txBody>
      <dsp:txXfrm>
        <a:off x="2363422" y="955254"/>
        <a:ext cx="1502085" cy="766029"/>
      </dsp:txXfrm>
    </dsp:sp>
    <dsp:sp modelId="{49135855-9210-264D-B921-25AEEC99F5BB}">
      <dsp:nvSpPr>
        <dsp:cNvPr id="0" name=""/>
        <dsp:cNvSpPr/>
      </dsp:nvSpPr>
      <dsp:spPr>
        <a:xfrm>
          <a:off x="2245176" y="639771"/>
          <a:ext cx="4850718" cy="4850718"/>
        </a:xfrm>
        <a:custGeom>
          <a:avLst/>
          <a:gdLst/>
          <a:ahLst/>
          <a:cxnLst/>
          <a:rect l="0" t="0" r="0" b="0"/>
          <a:pathLst>
            <a:path>
              <a:moveTo>
                <a:pt x="1310655" y="271338"/>
              </a:moveTo>
              <a:arcTo wR="2425359" hR="2425359" stAng="14558309" swAng="817269"/>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BD9E5A-6497-4A47-9C6F-E73254E180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8C0F98-58DA-9B42-9EC3-000A5FB15A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9E4402-4306-D743-B474-43C263F44CA3}" type="datetimeFigureOut">
              <a:rPr lang="en-US" smtClean="0"/>
              <a:t>8/28/19</a:t>
            </a:fld>
            <a:endParaRPr lang="en-US"/>
          </a:p>
        </p:txBody>
      </p:sp>
      <p:sp>
        <p:nvSpPr>
          <p:cNvPr id="4" name="Footer Placeholder 3">
            <a:extLst>
              <a:ext uri="{FF2B5EF4-FFF2-40B4-BE49-F238E27FC236}">
                <a16:creationId xmlns:a16="http://schemas.microsoft.com/office/drawing/2014/main" id="{A7AA9B41-11D3-394F-BA0F-11CDCEA75C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649BEC-4C0C-8449-88CE-7D67CD308D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E89326-B5CD-AD46-BC15-6C14E04DB87F}" type="slidenum">
              <a:rPr lang="en-US" smtClean="0"/>
              <a:t>‹#›</a:t>
            </a:fld>
            <a:endParaRPr lang="en-US"/>
          </a:p>
        </p:txBody>
      </p:sp>
    </p:spTree>
    <p:extLst>
      <p:ext uri="{BB962C8B-B14F-4D97-AF65-F5344CB8AC3E}">
        <p14:creationId xmlns:p14="http://schemas.microsoft.com/office/powerpoint/2010/main" val="400247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820C8-8CAA-B44B-912C-545A85BA78C9}" type="datetimeFigureOut">
              <a:rPr lang="en-US" smtClean="0"/>
              <a:t>8/28/19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B9526-6B69-3345-8265-9911D95AC196}" type="slidenum">
              <a:rPr lang="en-US" smtClean="0"/>
              <a:t>‹#›</a:t>
            </a:fld>
            <a:endParaRPr lang="en-US"/>
          </a:p>
        </p:txBody>
      </p:sp>
    </p:spTree>
    <p:extLst>
      <p:ext uri="{BB962C8B-B14F-4D97-AF65-F5344CB8AC3E}">
        <p14:creationId xmlns:p14="http://schemas.microsoft.com/office/powerpoint/2010/main" val="392580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Introduce before this. </a:t>
            </a:r>
          </a:p>
        </p:txBody>
      </p:sp>
      <p:sp>
        <p:nvSpPr>
          <p:cNvPr id="4" name="Slide Number Placeholder 3"/>
          <p:cNvSpPr>
            <a:spLocks noGrp="1"/>
          </p:cNvSpPr>
          <p:nvPr>
            <p:ph type="sldNum" sz="quarter" idx="5"/>
          </p:nvPr>
        </p:nvSpPr>
        <p:spPr/>
        <p:txBody>
          <a:bodyPr/>
          <a:lstStyle/>
          <a:p>
            <a:fld id="{6ECB9526-6B69-3345-8265-9911D95AC196}" type="slidenum">
              <a:rPr lang="en-US" smtClean="0"/>
              <a:t>1</a:t>
            </a:fld>
            <a:endParaRPr lang="en-US"/>
          </a:p>
        </p:txBody>
      </p:sp>
    </p:spTree>
    <p:extLst>
      <p:ext uri="{BB962C8B-B14F-4D97-AF65-F5344CB8AC3E}">
        <p14:creationId xmlns:p14="http://schemas.microsoft.com/office/powerpoint/2010/main" val="259338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 if we have music that’s great…</a:t>
            </a:r>
          </a:p>
          <a:p>
            <a:r>
              <a:rPr lang="en-US" dirty="0"/>
              <a:t>1 min to introduce and go back to earlier slide and stay there</a:t>
            </a:r>
          </a:p>
          <a:p>
            <a:r>
              <a:rPr lang="en-US" dirty="0"/>
              <a:t>To Isabelle, Then cue </a:t>
            </a:r>
            <a:r>
              <a:rPr lang="en-US" dirty="0" err="1"/>
              <a:t>Danau</a:t>
            </a:r>
            <a:r>
              <a:rPr lang="en-US" dirty="0"/>
              <a:t> and jane to get ready…</a:t>
            </a:r>
          </a:p>
        </p:txBody>
      </p:sp>
      <p:sp>
        <p:nvSpPr>
          <p:cNvPr id="4" name="Slide Number Placeholder 3"/>
          <p:cNvSpPr>
            <a:spLocks noGrp="1"/>
          </p:cNvSpPr>
          <p:nvPr>
            <p:ph type="sldNum" sz="quarter" idx="5"/>
          </p:nvPr>
        </p:nvSpPr>
        <p:spPr/>
        <p:txBody>
          <a:bodyPr/>
          <a:lstStyle/>
          <a:p>
            <a:fld id="{6ECB9526-6B69-3345-8265-9911D95AC196}" type="slidenum">
              <a:rPr lang="en-US" smtClean="0"/>
              <a:t>10</a:t>
            </a:fld>
            <a:endParaRPr lang="en-US"/>
          </a:p>
        </p:txBody>
      </p:sp>
    </p:spTree>
    <p:extLst>
      <p:ext uri="{BB962C8B-B14F-4D97-AF65-F5344CB8AC3E}">
        <p14:creationId xmlns:p14="http://schemas.microsoft.com/office/powerpoint/2010/main" val="224653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minutes</a:t>
            </a:r>
          </a:p>
          <a:p>
            <a:endParaRPr lang="en-US" dirty="0"/>
          </a:p>
          <a:p>
            <a:r>
              <a:rPr lang="en-US" dirty="0"/>
              <a:t>Invite </a:t>
            </a:r>
            <a:r>
              <a:rPr lang="en-US" dirty="0" err="1"/>
              <a:t>Danau</a:t>
            </a:r>
            <a:r>
              <a:rPr lang="en-US" dirty="0"/>
              <a:t> (Jap-Indonesian TCK going to international school) to share. Invite one more person to share – would that be Jane (TCK Chinese ethnicity going to public school) Or…</a:t>
            </a:r>
          </a:p>
          <a:p>
            <a:endParaRPr lang="en-US" dirty="0"/>
          </a:p>
          <a:p>
            <a:r>
              <a:rPr lang="en-US" dirty="0"/>
              <a:t>Let </a:t>
            </a:r>
            <a:r>
              <a:rPr lang="en-US" dirty="0" err="1"/>
              <a:t>ppl</a:t>
            </a:r>
            <a:r>
              <a:rPr lang="en-US" dirty="0"/>
              <a:t> see video of the panelist when they are sharing.</a:t>
            </a:r>
          </a:p>
          <a:p>
            <a:endParaRPr lang="en-US" dirty="0"/>
          </a:p>
          <a:p>
            <a:r>
              <a:rPr lang="en-US" dirty="0"/>
              <a:t>1-2 min: Review some chat boxes when they are sharing. </a:t>
            </a:r>
          </a:p>
        </p:txBody>
      </p:sp>
      <p:sp>
        <p:nvSpPr>
          <p:cNvPr id="4" name="Slide Number Placeholder 3"/>
          <p:cNvSpPr>
            <a:spLocks noGrp="1"/>
          </p:cNvSpPr>
          <p:nvPr>
            <p:ph type="sldNum" sz="quarter" idx="5"/>
          </p:nvPr>
        </p:nvSpPr>
        <p:spPr/>
        <p:txBody>
          <a:bodyPr/>
          <a:lstStyle/>
          <a:p>
            <a:fld id="{6ECB9526-6B69-3345-8265-9911D95AC196}" type="slidenum">
              <a:rPr lang="en-US" smtClean="0"/>
              <a:t>11</a:t>
            </a:fld>
            <a:endParaRPr lang="en-US"/>
          </a:p>
        </p:txBody>
      </p:sp>
    </p:spTree>
    <p:extLst>
      <p:ext uri="{BB962C8B-B14F-4D97-AF65-F5344CB8AC3E}">
        <p14:creationId xmlns:p14="http://schemas.microsoft.com/office/powerpoint/2010/main" val="190154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a:t>
            </a:r>
          </a:p>
        </p:txBody>
      </p:sp>
      <p:sp>
        <p:nvSpPr>
          <p:cNvPr id="4" name="Slide Number Placeholder 3"/>
          <p:cNvSpPr>
            <a:spLocks noGrp="1"/>
          </p:cNvSpPr>
          <p:nvPr>
            <p:ph type="sldNum" sz="quarter" idx="5"/>
          </p:nvPr>
        </p:nvSpPr>
        <p:spPr/>
        <p:txBody>
          <a:bodyPr/>
          <a:lstStyle/>
          <a:p>
            <a:fld id="{6ECB9526-6B69-3345-8265-9911D95AC196}" type="slidenum">
              <a:rPr lang="en-US" smtClean="0"/>
              <a:t>12</a:t>
            </a:fld>
            <a:endParaRPr lang="en-US"/>
          </a:p>
        </p:txBody>
      </p:sp>
    </p:spTree>
    <p:extLst>
      <p:ext uri="{BB962C8B-B14F-4D97-AF65-F5344CB8AC3E}">
        <p14:creationId xmlns:p14="http://schemas.microsoft.com/office/powerpoint/2010/main" val="276091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seconds – 1 min</a:t>
            </a:r>
          </a:p>
          <a:p>
            <a:endParaRPr lang="en-US" dirty="0"/>
          </a:p>
          <a:p>
            <a:r>
              <a:rPr lang="en-US" dirty="0"/>
              <a:t>Some resources, encourage to reach out to those you sense need some resources, be that trusted friend. Just by having someone , a safe space is huge…reach out…interested coping strategies, go to the link , or you can email me…I would be setting up a website, puts in some research made layman, short videos with Ruth…let me know and I can email you when it becomes live in a couple of weeks…</a:t>
            </a:r>
          </a:p>
        </p:txBody>
      </p:sp>
      <p:sp>
        <p:nvSpPr>
          <p:cNvPr id="4" name="Slide Number Placeholder 3"/>
          <p:cNvSpPr>
            <a:spLocks noGrp="1"/>
          </p:cNvSpPr>
          <p:nvPr>
            <p:ph type="sldNum" sz="quarter" idx="5"/>
          </p:nvPr>
        </p:nvSpPr>
        <p:spPr/>
        <p:txBody>
          <a:bodyPr/>
          <a:lstStyle/>
          <a:p>
            <a:fld id="{6ECB9526-6B69-3345-8265-9911D95AC196}" type="slidenum">
              <a:rPr lang="en-US" smtClean="0"/>
              <a:t>13</a:t>
            </a:fld>
            <a:endParaRPr lang="en-US"/>
          </a:p>
        </p:txBody>
      </p:sp>
    </p:spTree>
    <p:extLst>
      <p:ext uri="{BB962C8B-B14F-4D97-AF65-F5344CB8AC3E}">
        <p14:creationId xmlns:p14="http://schemas.microsoft.com/office/powerpoint/2010/main" val="364354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sec</a:t>
            </a:r>
          </a:p>
        </p:txBody>
      </p:sp>
      <p:sp>
        <p:nvSpPr>
          <p:cNvPr id="4" name="Slide Number Placeholder 3"/>
          <p:cNvSpPr>
            <a:spLocks noGrp="1"/>
          </p:cNvSpPr>
          <p:nvPr>
            <p:ph type="sldNum" sz="quarter" idx="5"/>
          </p:nvPr>
        </p:nvSpPr>
        <p:spPr/>
        <p:txBody>
          <a:bodyPr/>
          <a:lstStyle/>
          <a:p>
            <a:fld id="{6ECB9526-6B69-3345-8265-9911D95AC196}" type="slidenum">
              <a:rPr lang="en-US" smtClean="0"/>
              <a:t>2</a:t>
            </a:fld>
            <a:endParaRPr lang="en-US"/>
          </a:p>
        </p:txBody>
      </p:sp>
    </p:spTree>
    <p:extLst>
      <p:ext uri="{BB962C8B-B14F-4D97-AF65-F5344CB8AC3E}">
        <p14:creationId xmlns:p14="http://schemas.microsoft.com/office/powerpoint/2010/main" val="281406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sz="quarter" idx="5"/>
          </p:nvPr>
        </p:nvSpPr>
        <p:spPr/>
        <p:txBody>
          <a:bodyPr/>
          <a:lstStyle/>
          <a:p>
            <a:fld id="{6ECB9526-6B69-3345-8265-9911D95AC196}" type="slidenum">
              <a:rPr lang="en-US" smtClean="0"/>
              <a:t>3</a:t>
            </a:fld>
            <a:endParaRPr lang="en-US"/>
          </a:p>
        </p:txBody>
      </p:sp>
    </p:spTree>
    <p:extLst>
      <p:ext uri="{BB962C8B-B14F-4D97-AF65-F5344CB8AC3E}">
        <p14:creationId xmlns:p14="http://schemas.microsoft.com/office/powerpoint/2010/main" val="283979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p:txBody>
      </p:sp>
      <p:sp>
        <p:nvSpPr>
          <p:cNvPr id="4" name="Slide Number Placeholder 3"/>
          <p:cNvSpPr>
            <a:spLocks noGrp="1"/>
          </p:cNvSpPr>
          <p:nvPr>
            <p:ph type="sldNum" sz="quarter" idx="5"/>
          </p:nvPr>
        </p:nvSpPr>
        <p:spPr/>
        <p:txBody>
          <a:bodyPr/>
          <a:lstStyle/>
          <a:p>
            <a:fld id="{6ECB9526-6B69-3345-8265-9911D95AC196}" type="slidenum">
              <a:rPr lang="en-US" smtClean="0"/>
              <a:t>4</a:t>
            </a:fld>
            <a:endParaRPr lang="en-US"/>
          </a:p>
        </p:txBody>
      </p:sp>
    </p:spTree>
    <p:extLst>
      <p:ext uri="{BB962C8B-B14F-4D97-AF65-F5344CB8AC3E}">
        <p14:creationId xmlns:p14="http://schemas.microsoft.com/office/powerpoint/2010/main" val="297289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r>
              <a:rPr lang="en-US" dirty="0"/>
              <a:t>Transition statement slide: ..it is invisible, as how Ruth has shown us…</a:t>
            </a:r>
          </a:p>
          <a:p>
            <a:endParaRPr lang="en-US" dirty="0"/>
          </a:p>
          <a:p>
            <a:r>
              <a:rPr lang="en-US" dirty="0"/>
              <a:t>So we want to help talk about it…process it..…in hearing 1) you learn from hearing others’ stories, how they articulate it…name them…you </a:t>
            </a:r>
            <a:r>
              <a:rPr lang="en-US" dirty="0" err="1"/>
              <a:t>suddnely</a:t>
            </a:r>
            <a:r>
              <a:rPr lang="en-US" dirty="0"/>
              <a:t> get deeper understanding of what really lost…what was the loss you grieve about…</a:t>
            </a:r>
          </a:p>
          <a:p>
            <a:endParaRPr lang="en-US" dirty="0"/>
          </a:p>
          <a:p>
            <a:r>
              <a:rPr lang="en-US" i="1" dirty="0"/>
              <a:t>(So I. hope we provide a space today…to think about this…some of you </a:t>
            </a:r>
            <a:r>
              <a:rPr lang="en-US" i="1" dirty="0" err="1"/>
              <a:t>jere</a:t>
            </a:r>
            <a:r>
              <a:rPr lang="en-US" i="1" dirty="0"/>
              <a:t> today are teachers, researchers, counselor, trainer…would like to invite ourselves to be the best helpers by going through the process ourselves.. …in my counseling training…I’ve learned this, We can only bring our clients as far as we have brought ourselves…I always challenge myself to do inner work, to go deeper and further, in the hope that I can help others…)</a:t>
            </a:r>
          </a:p>
        </p:txBody>
      </p:sp>
      <p:sp>
        <p:nvSpPr>
          <p:cNvPr id="4" name="Slide Number Placeholder 3"/>
          <p:cNvSpPr>
            <a:spLocks noGrp="1"/>
          </p:cNvSpPr>
          <p:nvPr>
            <p:ph type="sldNum" sz="quarter" idx="5"/>
          </p:nvPr>
        </p:nvSpPr>
        <p:spPr/>
        <p:txBody>
          <a:bodyPr/>
          <a:lstStyle/>
          <a:p>
            <a:fld id="{6ECB9526-6B69-3345-8265-9911D95AC196}" type="slidenum">
              <a:rPr lang="en-US" smtClean="0"/>
              <a:t>5</a:t>
            </a:fld>
            <a:endParaRPr lang="en-US"/>
          </a:p>
        </p:txBody>
      </p:sp>
    </p:spTree>
    <p:extLst>
      <p:ext uri="{BB962C8B-B14F-4D97-AF65-F5344CB8AC3E}">
        <p14:creationId xmlns:p14="http://schemas.microsoft.com/office/powerpoint/2010/main" val="408084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like to suggest why is it so difficult to put a finger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Firstly,  in every move, there are tangible and intangible losses… tangible losses are like…bear…,money, furniture, mis the trees from Ruth…for me, I miss my ocean…/being able to see trees and waters easily…drive an </a:t>
            </a:r>
            <a:r>
              <a:rPr lang="en-US" dirty="0" err="1"/>
              <a:t>hr</a:t>
            </a:r>
            <a:r>
              <a:rPr lang="en-US" dirty="0"/>
              <a:t> away to see the ocean… </a:t>
            </a:r>
            <a:r>
              <a:rPr lang="en-US" dirty="0" err="1"/>
              <a:t>padi</a:t>
            </a:r>
            <a:r>
              <a:rPr lang="en-US" dirty="0"/>
              <a:t> that you love….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Intangible –  status…career… became a stay-home mum, became a student from career….lifestyle, miss the trees…</a:t>
            </a:r>
          </a:p>
          <a:p>
            <a:endParaRPr lang="en-US" dirty="0"/>
          </a:p>
        </p:txBody>
      </p:sp>
      <p:sp>
        <p:nvSpPr>
          <p:cNvPr id="4" name="Slide Number Placeholder 3"/>
          <p:cNvSpPr>
            <a:spLocks noGrp="1"/>
          </p:cNvSpPr>
          <p:nvPr>
            <p:ph type="sldNum" sz="quarter" idx="5"/>
          </p:nvPr>
        </p:nvSpPr>
        <p:spPr/>
        <p:txBody>
          <a:bodyPr/>
          <a:lstStyle/>
          <a:p>
            <a:fld id="{6ECB9526-6B69-3345-8265-9911D95AC196}" type="slidenum">
              <a:rPr lang="en-US" smtClean="0"/>
              <a:t>6</a:t>
            </a:fld>
            <a:endParaRPr lang="en-US"/>
          </a:p>
        </p:txBody>
      </p:sp>
    </p:spTree>
    <p:extLst>
      <p:ext uri="{BB962C8B-B14F-4D97-AF65-F5344CB8AC3E}">
        <p14:creationId xmlns:p14="http://schemas.microsoft.com/office/powerpoint/2010/main" val="58427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let’s look at why they are so complex…</a:t>
            </a:r>
            <a:r>
              <a:rPr lang="en-US" sz="1200" i="1" dirty="0">
                <a:latin typeface="Calibri" panose="020F0502020204030204" pitchFamily="34" charset="0"/>
              </a:rPr>
              <a:t>There is this sense of loss or grief but you cannot put a finger to articulate what it was…intertwined…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Calibri" panose="020F0502020204030204" pitchFamily="34" charset="0"/>
              </a:rPr>
              <a:t>e.g. </a:t>
            </a:r>
            <a:r>
              <a:rPr lang="en-US" sz="1200" i="1" dirty="0" err="1">
                <a:latin typeface="Calibri" panose="020F0502020204030204" pitchFamily="34" charset="0"/>
              </a:rPr>
              <a:t>tck</a:t>
            </a:r>
            <a:r>
              <a:rPr lang="en-US" sz="1200" i="1" dirty="0">
                <a:latin typeface="Calibri" panose="020F0502020204030204" pitchFamily="34" charset="0"/>
              </a:rPr>
              <a:t> who collects rocks…hold on to the tangible losses… </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Realizaiton</a:t>
            </a:r>
            <a:r>
              <a:rPr lang="en-US" b="1" dirty="0"/>
              <a:t>: reciprocity….</a:t>
            </a:r>
            <a:r>
              <a:rPr lang="en-US" b="1" dirty="0" err="1"/>
              <a:t>tck</a:t>
            </a:r>
            <a:r>
              <a:rPr lang="en-US" b="1" dirty="0"/>
              <a:t> shared with me…see </a:t>
            </a:r>
            <a:r>
              <a:rPr lang="en-US" b="1" dirty="0" err="1"/>
              <a:t>padi</a:t>
            </a:r>
            <a:r>
              <a:rPr lang="en-US" b="1" dirty="0"/>
              <a:t> fields that you grew up in…, yellow flower that grows next to her </a:t>
            </a:r>
            <a:r>
              <a:rPr lang="en-US" b="1" dirty="0" err="1"/>
              <a:t>home..only</a:t>
            </a:r>
            <a:r>
              <a:rPr lang="en-US" b="1" dirty="0"/>
              <a:t> in </a:t>
            </a:r>
            <a:r>
              <a:rPr lang="en-US" b="1" dirty="0" err="1"/>
              <a:t>korea</a:t>
            </a:r>
            <a:r>
              <a:rPr lang="en-US" b="1" dirty="0"/>
              <a:t>… melts her heart, touches her soul…reached deep core of who you are…</a:t>
            </a:r>
            <a:endParaRPr lang="en-US" sz="1200" i="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Calibri" panose="020F0502020204030204" pitchFamily="34" charset="0"/>
              </a:rPr>
              <a:t>When I live in the city – I was a different person….When I was here, I was so happy, I was thriving in this school or that context…could express myself in this language, be more funny… but now I couldn’t…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You miss the parts of yourselves that you cannot access, that doesn’t come out, when you are no longer in those contexts…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ECB9526-6B69-3345-8265-9911D95AC196}" type="slidenum">
              <a:rPr lang="en-US" smtClean="0"/>
              <a:t>7</a:t>
            </a:fld>
            <a:endParaRPr lang="en-US"/>
          </a:p>
        </p:txBody>
      </p:sp>
    </p:spTree>
    <p:extLst>
      <p:ext uri="{BB962C8B-B14F-4D97-AF65-F5344CB8AC3E}">
        <p14:creationId xmlns:p14="http://schemas.microsoft.com/office/powerpoint/2010/main" val="31098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r>
              <a:rPr lang="en-US" dirty="0"/>
              <a:t>Perceived cultural inappropriateness…my cultural example</a:t>
            </a:r>
          </a:p>
          <a:p>
            <a:endParaRPr lang="en-US" dirty="0"/>
          </a:p>
          <a:p>
            <a:r>
              <a:rPr lang="en-US" dirty="0"/>
              <a:t>Lack of words therefore, we want to do this today so that we have words to describe this experience we go through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let’s look at why they are so complex…</a:t>
            </a:r>
            <a:r>
              <a:rPr lang="en-US" sz="1200" i="1" dirty="0">
                <a:latin typeface="Calibri" panose="020F0502020204030204" pitchFamily="34" charset="0"/>
              </a:rPr>
              <a:t>There is this sense of loss or grief but you cannot put a finger to articulate what it was…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ECB9526-6B69-3345-8265-9911D95AC196}" type="slidenum">
              <a:rPr lang="en-US" smtClean="0"/>
              <a:t>8</a:t>
            </a:fld>
            <a:endParaRPr lang="en-US"/>
          </a:p>
        </p:txBody>
      </p:sp>
    </p:spTree>
    <p:extLst>
      <p:ext uri="{BB962C8B-B14F-4D97-AF65-F5344CB8AC3E}">
        <p14:creationId xmlns:p14="http://schemas.microsoft.com/office/powerpoint/2010/main" val="2271300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the losses…3-5 min talking…</a:t>
            </a:r>
            <a:endParaRPr lang="en-US" b="1" dirty="0"/>
          </a:p>
          <a:p>
            <a:r>
              <a:rPr lang="en-US" b="1" dirty="0"/>
              <a:t>Use my 1 cultural example and build on from there to explain. </a:t>
            </a:r>
          </a:p>
          <a:p>
            <a:endParaRPr lang="en-US" dirty="0"/>
          </a:p>
          <a:p>
            <a:r>
              <a:rPr lang="en-US" dirty="0"/>
              <a:t>1. Loss of relationships…the safe, security you feel when you have close, trusted relationships…don’t feel lonely…miss the safe spaces you have…</a:t>
            </a:r>
            <a:r>
              <a:rPr lang="en-US" b="1" dirty="0"/>
              <a:t>In </a:t>
            </a:r>
            <a:r>
              <a:rPr lang="en-US" b="0" dirty="0"/>
              <a:t>school…</a:t>
            </a:r>
            <a:r>
              <a:rPr lang="en-US" b="0" dirty="0" err="1"/>
              <a:t>ppl</a:t>
            </a:r>
            <a:r>
              <a:rPr lang="en-US" b="0" dirty="0"/>
              <a:t> to eat with, chat with…check </a:t>
            </a:r>
            <a:r>
              <a:rPr lang="en-US" b="0" dirty="0" err="1"/>
              <a:t>hw</a:t>
            </a:r>
            <a:r>
              <a:rPr lang="en-US" b="0" dirty="0"/>
              <a:t> with…struggles with </a:t>
            </a:r>
            <a:r>
              <a:rPr lang="en-US" b="0" dirty="0" err="1"/>
              <a:t>sch</a:t>
            </a:r>
            <a:r>
              <a:rPr lang="en-US" b="0" dirty="0"/>
              <a:t> work, feel stupid asking the teacher all the time…</a:t>
            </a:r>
            <a:endParaRPr lang="en-US" dirty="0"/>
          </a:p>
          <a:p>
            <a:r>
              <a:rPr lang="en-US" dirty="0"/>
              <a:t>Miss friends, family….2 miss the love, being accepted as who you are…</a:t>
            </a:r>
            <a:r>
              <a:rPr lang="en-US" b="1" dirty="0"/>
              <a:t>being known…someone who knows you…and you will not be judged</a:t>
            </a:r>
            <a:r>
              <a:rPr lang="en-US" dirty="0"/>
              <a:t>…</a:t>
            </a:r>
            <a:r>
              <a:rPr lang="en-US" b="1" dirty="0"/>
              <a:t>being loved… being safe…</a:t>
            </a:r>
          </a:p>
          <a:p>
            <a:endParaRPr lang="en-US" b="1" dirty="0"/>
          </a:p>
          <a:p>
            <a:r>
              <a:rPr lang="en-US" b="1" dirty="0"/>
              <a:t>2. Loss of possessions</a:t>
            </a:r>
            <a:r>
              <a:rPr lang="en-US" b="0" dirty="0"/>
              <a:t>, </a:t>
            </a:r>
            <a:r>
              <a:rPr lang="en-US" b="1" dirty="0"/>
              <a:t>but it represented a loss of lifestyle and status, identity </a:t>
            </a:r>
            <a:r>
              <a:rPr lang="en-US" b="0" dirty="0" err="1"/>
              <a:t>etc</a:t>
            </a:r>
            <a:r>
              <a:rPr lang="en-US" b="0" dirty="0"/>
              <a:t>…E.g.……I miss my physical home than my parents…family..…when I move to US for second time, I moved and became a student. Lost your regular income, lived with uncertainty…don’t know if funding will keep coming for 4-5 </a:t>
            </a:r>
            <a:r>
              <a:rPr lang="en-US" b="0" dirty="0" err="1"/>
              <a:t>yrs</a:t>
            </a:r>
            <a:r>
              <a:rPr lang="en-US" b="0" dirty="0"/>
              <a:t> of </a:t>
            </a:r>
            <a:r>
              <a:rPr lang="en-US" b="0" dirty="0" err="1"/>
              <a:t>phd</a:t>
            </a:r>
            <a:r>
              <a:rPr lang="en-US" b="0" dirty="0"/>
              <a:t>…</a:t>
            </a:r>
            <a:r>
              <a:rPr lang="en-US" b="1" dirty="0"/>
              <a:t>live simple home, hand me downs cheap student furniture.</a:t>
            </a:r>
            <a:r>
              <a:rPr lang="en-US" b="0" dirty="0"/>
              <a:t> </a:t>
            </a:r>
            <a:r>
              <a:rPr lang="en-US" b="1" dirty="0"/>
              <a:t>No beauty at home, no rest, it represented loss of lifestyle, regular income, freedom &amp; independence, identity of woman of earning power.. and safe space to come back and rest...losses altogether as one. Cultural values did not allow me to acknowledge that..</a:t>
            </a:r>
            <a:r>
              <a:rPr lang="en-US" b="0" dirty="0"/>
              <a:t>. The hidden loss is that …no beauty at home…a mess of mismatched furniture……</a:t>
            </a:r>
            <a:r>
              <a:rPr lang="en-US" b="1" dirty="0"/>
              <a:t>I should not be materialist</a:t>
            </a:r>
            <a:r>
              <a:rPr lang="en-US" b="0" dirty="0"/>
              <a:t>ic. </a:t>
            </a:r>
            <a:r>
              <a:rPr lang="en-US" b="1" dirty="0"/>
              <a:t>Values from my culture. I should miss people more than </a:t>
            </a:r>
            <a:r>
              <a:rPr lang="en-US" b="0" dirty="0"/>
              <a:t>physical home…</a:t>
            </a:r>
            <a:r>
              <a:rPr lang="en-US" b="1" dirty="0"/>
              <a:t>collectivist culture…it is ‘not right’</a:t>
            </a:r>
            <a:r>
              <a:rPr lang="en-US" b="0" dirty="0"/>
              <a:t>.. So I did not allow myself to grieve. </a:t>
            </a:r>
            <a:r>
              <a:rPr lang="en-US" b="1" dirty="0"/>
              <a:t>Safe Space, rest, at home</a:t>
            </a:r>
            <a:r>
              <a:rPr lang="en-US" b="0" dirty="0"/>
              <a:t>.</a:t>
            </a:r>
            <a:r>
              <a:rPr lang="en-US" b="1" dirty="0"/>
              <a:t> </a:t>
            </a:r>
            <a:r>
              <a:rPr lang="en-US" b="1" dirty="0" err="1"/>
              <a:t>Til</a:t>
            </a:r>
            <a:r>
              <a:rPr lang="en-US" b="1" dirty="0"/>
              <a:t>  doodle-journaled and suddenly cried for 3 </a:t>
            </a:r>
            <a:r>
              <a:rPr lang="en-US" b="1" dirty="0" err="1"/>
              <a:t>hrs</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FF0000"/>
                </a:solidFill>
              </a:rPr>
              <a:t>(Miss my home physical home, than my parents whom I am still in touch with…felt guilty that I don’t miss </a:t>
            </a:r>
            <a:r>
              <a:rPr lang="en-US" b="0" i="1" dirty="0" err="1">
                <a:solidFill>
                  <a:srgbClr val="FF0000"/>
                </a:solidFill>
              </a:rPr>
              <a:t>ppl</a:t>
            </a:r>
            <a:r>
              <a:rPr lang="en-US" b="0" i="1" dirty="0">
                <a:solidFill>
                  <a:srgbClr val="FF0000"/>
                </a:solidFill>
              </a:rPr>
              <a:t> but rather, inanimate objects, spaces… I miss having </a:t>
            </a:r>
            <a:r>
              <a:rPr lang="en-US" b="0" i="1" dirty="0" err="1">
                <a:solidFill>
                  <a:srgbClr val="FF0000"/>
                </a:solidFill>
              </a:rPr>
              <a:t>ahome</a:t>
            </a:r>
            <a:r>
              <a:rPr lang="en-US" b="0" i="1" dirty="0">
                <a:solidFill>
                  <a:srgbClr val="FF0000"/>
                </a:solidFill>
              </a:rPr>
              <a:t> that is decorated, not filled up by some handovers…leftover student furniture…a space I can feel comfortable and love staying home at…).</a:t>
            </a:r>
            <a:endParaRPr lang="en-US" b="1" dirty="0"/>
          </a:p>
          <a:p>
            <a:r>
              <a:rPr lang="en-US" b="1" dirty="0"/>
              <a:t>3</a:t>
            </a:r>
            <a:r>
              <a:rPr lang="en-US" b="0" dirty="0"/>
              <a:t>. Loss of identity</a:t>
            </a:r>
            <a:r>
              <a:rPr lang="en-US" b="1" dirty="0"/>
              <a:t>…</a:t>
            </a:r>
            <a:r>
              <a:rPr lang="en-US" b="1" strike="sngStrike" dirty="0"/>
              <a:t>also a huge one…e.g. cultural identity, work identity… </a:t>
            </a:r>
            <a:r>
              <a:rPr lang="en-US" b="1" dirty="0"/>
              <a:t>all comes down to ‘mattering’…do you matter? </a:t>
            </a:r>
          </a:p>
          <a:p>
            <a:r>
              <a:rPr lang="en-US" b="1" dirty="0"/>
              <a:t>4. Loss of what could have been… - </a:t>
            </a:r>
            <a:r>
              <a:rPr lang="en-US" b="1" dirty="0" err="1"/>
              <a:t>eg</a:t>
            </a:r>
            <a:r>
              <a:rPr lang="en-US" b="1" dirty="0"/>
              <a:t> romantic relationships which could have worked out…cos he or she had to move </a:t>
            </a:r>
            <a:r>
              <a:rPr lang="en-US" b="1" dirty="0" err="1"/>
              <a:t>away..or</a:t>
            </a:r>
            <a:r>
              <a:rPr lang="en-US" b="1" dirty="0"/>
              <a:t> you had to move away…dreams that he or she represented for you…</a:t>
            </a:r>
          </a:p>
          <a:p>
            <a:r>
              <a:rPr lang="en-US" b="1" dirty="0"/>
              <a:t>5. Loss of a past that was…” Lost childhood…couldn’t visit it again…miss the amazon…miss child who climb trees but you cant go back to such climbable trees, or a child who climbs…friends have moved…</a:t>
            </a:r>
          </a:p>
          <a:p>
            <a:r>
              <a:rPr lang="en-US" b="1" dirty="0"/>
              <a:t>6. Loss of a world – Ruth’s example.… World that you love and who you are when you are there, changing colors of the seasons…I miss it so much I call </a:t>
            </a:r>
            <a:r>
              <a:rPr lang="en-US" b="1" dirty="0" err="1"/>
              <a:t>boston</a:t>
            </a:r>
            <a:r>
              <a:rPr lang="en-US" b="1" dirty="0"/>
              <a:t> my second home…</a:t>
            </a:r>
          </a:p>
          <a:p>
            <a:endParaRPr lang="en-US" b="1" dirty="0"/>
          </a:p>
          <a:p>
            <a:r>
              <a:rPr lang="en-US" b="1" dirty="0"/>
              <a:t> When you are in one (busy bustling </a:t>
            </a:r>
            <a:r>
              <a:rPr lang="en-US" b="1" dirty="0" err="1"/>
              <a:t>india</a:t>
            </a:r>
            <a:r>
              <a:rPr lang="en-US" b="1" dirty="0"/>
              <a:t>, noise), you miss the other. When you go back, you miss this new place you grew to love…sometimes, it is so conflicting, but we cannot be in both at the same time…IT is complex, compounded….</a:t>
            </a:r>
          </a:p>
          <a:p>
            <a:endParaRPr lang="en-US" b="1" dirty="0"/>
          </a:p>
          <a:p>
            <a:r>
              <a:rPr lang="en-US" b="1" dirty="0"/>
              <a:t>So, I’ve shared some stories as an adult or what adult </a:t>
            </a:r>
            <a:r>
              <a:rPr lang="en-US" b="1" dirty="0" err="1"/>
              <a:t>tcks</a:t>
            </a:r>
            <a:r>
              <a:rPr lang="en-US" b="1" dirty="0"/>
              <a:t> can face, Ruth has shared both from her childhood which extended to adulthood perspective….later, we will hear from our panelists, from you, about stories from growing up…as </a:t>
            </a:r>
            <a:r>
              <a:rPr lang="en-US" b="1" dirty="0" err="1"/>
              <a:t>tcks</a:t>
            </a:r>
            <a:r>
              <a:rPr lang="en-US" b="1" dirty="0"/>
              <a:t>.</a:t>
            </a:r>
          </a:p>
          <a:p>
            <a:r>
              <a:rPr lang="en-US" b="1" dirty="0"/>
              <a:t>Other examples:</a:t>
            </a:r>
          </a:p>
          <a:p>
            <a:r>
              <a:rPr lang="en-US" sz="1200" i="1" dirty="0">
                <a:latin typeface="Calibri" panose="020F0502020204030204" pitchFamily="34" charset="0"/>
              </a:rPr>
              <a:t>AJ </a:t>
            </a:r>
            <a:r>
              <a:rPr lang="en-US" sz="1200" i="1" dirty="0" err="1">
                <a:latin typeface="Calibri" panose="020F0502020204030204" pitchFamily="34" charset="0"/>
              </a:rPr>
              <a:t>example..crying</a:t>
            </a:r>
            <a:r>
              <a:rPr lang="en-US" sz="1200" i="1" dirty="0">
                <a:latin typeface="Calibri" panose="020F0502020204030204" pitchFamily="34" charset="0"/>
              </a:rPr>
              <a:t> as she was cooking…loss her career, identity as a woman contributing significantly…instead she had to learn to cook, and be </a:t>
            </a:r>
            <a:r>
              <a:rPr lang="en-US" sz="1200" i="1" dirty="0" err="1">
                <a:latin typeface="Calibri" panose="020F0502020204030204" pitchFamily="34" charset="0"/>
              </a:rPr>
              <a:t>scaleded</a:t>
            </a:r>
            <a:r>
              <a:rPr lang="en-US" sz="1200" i="1" dirty="0">
                <a:latin typeface="Calibri" panose="020F0502020204030204" pitchFamily="34" charset="0"/>
              </a:rPr>
              <a:t> by oil splatters …she just broke down and cried after 6 </a:t>
            </a:r>
            <a:r>
              <a:rPr lang="en-US" sz="1200" i="1" dirty="0" err="1">
                <a:latin typeface="Calibri" panose="020F0502020204030204" pitchFamily="34" charset="0"/>
              </a:rPr>
              <a:t>mths</a:t>
            </a:r>
            <a:r>
              <a:rPr lang="en-US" sz="1200" i="1" dirty="0">
                <a:latin typeface="Calibri" panose="020F0502020204030204" pitchFamily="34" charset="0"/>
              </a:rPr>
              <a:t> of relocation into becoming a stay-home mum in America…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navigation compass and familiarity, convenience…left sg to go to </a:t>
            </a:r>
            <a:r>
              <a:rPr lang="en-US" b="0" dirty="0" err="1"/>
              <a:t>boston</a:t>
            </a:r>
            <a:r>
              <a:rPr lang="en-US" b="0" dirty="0"/>
              <a:t>, take the T…no </a:t>
            </a:r>
            <a:r>
              <a:rPr lang="en-US" b="0" dirty="0" err="1"/>
              <a:t>iphone</a:t>
            </a:r>
            <a:r>
              <a:rPr lang="en-US" b="0" dirty="0"/>
              <a:t>, no </a:t>
            </a:r>
            <a:r>
              <a:rPr lang="en-US" b="0" dirty="0" err="1"/>
              <a:t>gps</a:t>
            </a:r>
            <a:r>
              <a:rPr lang="en-US" b="0" dirty="0"/>
              <a:t>. Just by a piece of paper…navigated whole new world…most dangerous neighborhoods to get interview as a counselor intern. </a:t>
            </a:r>
          </a:p>
          <a:p>
            <a:endParaRPr lang="en-US" b="0" dirty="0"/>
          </a:p>
        </p:txBody>
      </p:sp>
      <p:sp>
        <p:nvSpPr>
          <p:cNvPr id="4" name="Slide Number Placeholder 3"/>
          <p:cNvSpPr>
            <a:spLocks noGrp="1"/>
          </p:cNvSpPr>
          <p:nvPr>
            <p:ph type="sldNum" sz="quarter" idx="5"/>
          </p:nvPr>
        </p:nvSpPr>
        <p:spPr/>
        <p:txBody>
          <a:bodyPr/>
          <a:lstStyle/>
          <a:p>
            <a:fld id="{6ECB9526-6B69-3345-8265-9911D95AC196}" type="slidenum">
              <a:rPr lang="en-US" smtClean="0"/>
              <a:t>9</a:t>
            </a:fld>
            <a:endParaRPr lang="en-US"/>
          </a:p>
        </p:txBody>
      </p:sp>
    </p:spTree>
    <p:extLst>
      <p:ext uri="{BB962C8B-B14F-4D97-AF65-F5344CB8AC3E}">
        <p14:creationId xmlns:p14="http://schemas.microsoft.com/office/powerpoint/2010/main" val="258802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9AD5-CA83-1045-8A8A-93AEDC3E59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E73DFB-D640-3D4C-9A36-D296C8AFA5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760F36-F380-2A44-AF07-082104ADF5DD}"/>
              </a:ext>
            </a:extLst>
          </p:cNvPr>
          <p:cNvSpPr>
            <a:spLocks noGrp="1"/>
          </p:cNvSpPr>
          <p:nvPr>
            <p:ph type="dt" sz="half" idx="10"/>
          </p:nvPr>
        </p:nvSpPr>
        <p:spPr/>
        <p:txBody>
          <a:bodyPr/>
          <a:lstStyle/>
          <a:p>
            <a:fld id="{CD4FFE6A-CB08-9641-9ECD-EBD31A4EED57}" type="datetimeFigureOut">
              <a:rPr lang="en-US" smtClean="0"/>
              <a:t>8/28/19</a:t>
            </a:fld>
            <a:endParaRPr lang="en-US"/>
          </a:p>
        </p:txBody>
      </p:sp>
      <p:sp>
        <p:nvSpPr>
          <p:cNvPr id="5" name="Footer Placeholder 4">
            <a:extLst>
              <a:ext uri="{FF2B5EF4-FFF2-40B4-BE49-F238E27FC236}">
                <a16:creationId xmlns:a16="http://schemas.microsoft.com/office/drawing/2014/main" id="{4421CF5F-22D7-0946-9CE7-F0723FE9C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83794-B152-CF4C-AEC8-AD9921BDA69A}"/>
              </a:ext>
            </a:extLst>
          </p:cNvPr>
          <p:cNvSpPr>
            <a:spLocks noGrp="1"/>
          </p:cNvSpPr>
          <p:nvPr>
            <p:ph type="sldNum" sz="quarter" idx="12"/>
          </p:nvPr>
        </p:nvSpPr>
        <p:spPr/>
        <p:txBody>
          <a:bodyPr/>
          <a:lstStyle/>
          <a:p>
            <a:fld id="{9B3D4C9F-2A4B-8747-986C-9796482E2B89}" type="slidenum">
              <a:rPr lang="en-US" smtClean="0"/>
              <a:t>‹#›</a:t>
            </a:fld>
            <a:endParaRPr lang="en-US"/>
          </a:p>
        </p:txBody>
      </p:sp>
    </p:spTree>
    <p:extLst>
      <p:ext uri="{BB962C8B-B14F-4D97-AF65-F5344CB8AC3E}">
        <p14:creationId xmlns:p14="http://schemas.microsoft.com/office/powerpoint/2010/main" val="15015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A30F-EB68-E244-969E-3FF818ACB8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AAAACE-FA3D-B240-AD69-98BFD1D87A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FA895-961A-0D47-B9D8-22904DE6FAC9}"/>
              </a:ext>
            </a:extLst>
          </p:cNvPr>
          <p:cNvSpPr>
            <a:spLocks noGrp="1"/>
          </p:cNvSpPr>
          <p:nvPr>
            <p:ph type="dt" sz="half" idx="10"/>
          </p:nvPr>
        </p:nvSpPr>
        <p:spPr/>
        <p:txBody>
          <a:bodyPr/>
          <a:lstStyle/>
          <a:p>
            <a:fld id="{CD4FFE6A-CB08-9641-9ECD-EBD31A4EED57}" type="datetimeFigureOut">
              <a:rPr lang="en-US" smtClean="0"/>
              <a:t>8/28/19</a:t>
            </a:fld>
            <a:endParaRPr lang="en-US"/>
          </a:p>
        </p:txBody>
      </p:sp>
      <p:sp>
        <p:nvSpPr>
          <p:cNvPr id="5" name="Footer Placeholder 4">
            <a:extLst>
              <a:ext uri="{FF2B5EF4-FFF2-40B4-BE49-F238E27FC236}">
                <a16:creationId xmlns:a16="http://schemas.microsoft.com/office/drawing/2014/main" id="{F1EBB338-C8DD-EC4C-B976-D892D50F6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D9A5D-E884-7A45-956E-07F66F7CE7F8}"/>
              </a:ext>
            </a:extLst>
          </p:cNvPr>
          <p:cNvSpPr>
            <a:spLocks noGrp="1"/>
          </p:cNvSpPr>
          <p:nvPr>
            <p:ph type="sldNum" sz="quarter" idx="12"/>
          </p:nvPr>
        </p:nvSpPr>
        <p:spPr/>
        <p:txBody>
          <a:bodyPr/>
          <a:lstStyle/>
          <a:p>
            <a:fld id="{9B3D4C9F-2A4B-8747-986C-9796482E2B89}" type="slidenum">
              <a:rPr lang="en-US" smtClean="0"/>
              <a:t>‹#›</a:t>
            </a:fld>
            <a:endParaRPr lang="en-US"/>
          </a:p>
        </p:txBody>
      </p:sp>
    </p:spTree>
    <p:extLst>
      <p:ext uri="{BB962C8B-B14F-4D97-AF65-F5344CB8AC3E}">
        <p14:creationId xmlns:p14="http://schemas.microsoft.com/office/powerpoint/2010/main" val="351522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7A932-A2A7-8F49-A18A-B2AEE86F81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624D57-8F9D-5443-8B6F-D6AA8321B1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25AFD-FA1E-654C-9986-38673A3A8829}"/>
              </a:ext>
            </a:extLst>
          </p:cNvPr>
          <p:cNvSpPr>
            <a:spLocks noGrp="1"/>
          </p:cNvSpPr>
          <p:nvPr>
            <p:ph type="dt" sz="half" idx="10"/>
          </p:nvPr>
        </p:nvSpPr>
        <p:spPr/>
        <p:txBody>
          <a:bodyPr/>
          <a:lstStyle/>
          <a:p>
            <a:fld id="{CD4FFE6A-CB08-9641-9ECD-EBD31A4EED57}" type="datetimeFigureOut">
              <a:rPr lang="en-US" smtClean="0"/>
              <a:t>8/28/19</a:t>
            </a:fld>
            <a:endParaRPr lang="en-US"/>
          </a:p>
        </p:txBody>
      </p:sp>
      <p:sp>
        <p:nvSpPr>
          <p:cNvPr id="5" name="Footer Placeholder 4">
            <a:extLst>
              <a:ext uri="{FF2B5EF4-FFF2-40B4-BE49-F238E27FC236}">
                <a16:creationId xmlns:a16="http://schemas.microsoft.com/office/drawing/2014/main" id="{0FB9A65F-2C92-D848-821F-242F7F213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ABAED-DCED-FB4C-84F2-99567A19F258}"/>
              </a:ext>
            </a:extLst>
          </p:cNvPr>
          <p:cNvSpPr>
            <a:spLocks noGrp="1"/>
          </p:cNvSpPr>
          <p:nvPr>
            <p:ph type="sldNum" sz="quarter" idx="12"/>
          </p:nvPr>
        </p:nvSpPr>
        <p:spPr/>
        <p:txBody>
          <a:bodyPr/>
          <a:lstStyle/>
          <a:p>
            <a:fld id="{9B3D4C9F-2A4B-8747-986C-9796482E2B89}" type="slidenum">
              <a:rPr lang="en-US" smtClean="0"/>
              <a:t>‹#›</a:t>
            </a:fld>
            <a:endParaRPr lang="en-US"/>
          </a:p>
        </p:txBody>
      </p:sp>
    </p:spTree>
    <p:extLst>
      <p:ext uri="{BB962C8B-B14F-4D97-AF65-F5344CB8AC3E}">
        <p14:creationId xmlns:p14="http://schemas.microsoft.com/office/powerpoint/2010/main" val="217566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E2CF-01BF-504A-8EB1-5DF88E2E1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7BFE52-49BA-2441-B775-CE034A587E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BEF68-4F70-2744-88F2-DC688A4FEC4A}"/>
              </a:ext>
            </a:extLst>
          </p:cNvPr>
          <p:cNvSpPr>
            <a:spLocks noGrp="1"/>
          </p:cNvSpPr>
          <p:nvPr>
            <p:ph type="dt" sz="half" idx="10"/>
          </p:nvPr>
        </p:nvSpPr>
        <p:spPr/>
        <p:txBody>
          <a:bodyPr/>
          <a:lstStyle/>
          <a:p>
            <a:fld id="{CD4FFE6A-CB08-9641-9ECD-EBD31A4EED57}" type="datetimeFigureOut">
              <a:rPr lang="en-US" smtClean="0"/>
              <a:t>8/28/19</a:t>
            </a:fld>
            <a:endParaRPr lang="en-US"/>
          </a:p>
        </p:txBody>
      </p:sp>
      <p:sp>
        <p:nvSpPr>
          <p:cNvPr id="5" name="Footer Placeholder 4">
            <a:extLst>
              <a:ext uri="{FF2B5EF4-FFF2-40B4-BE49-F238E27FC236}">
                <a16:creationId xmlns:a16="http://schemas.microsoft.com/office/drawing/2014/main" id="{1C722415-E6D5-174D-8804-FA2155FFA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0F27C-E9BE-DC46-9B26-FC7A321906CC}"/>
              </a:ext>
            </a:extLst>
          </p:cNvPr>
          <p:cNvSpPr>
            <a:spLocks noGrp="1"/>
          </p:cNvSpPr>
          <p:nvPr>
            <p:ph type="sldNum" sz="quarter" idx="12"/>
          </p:nvPr>
        </p:nvSpPr>
        <p:spPr/>
        <p:txBody>
          <a:bodyPr/>
          <a:lstStyle/>
          <a:p>
            <a:fld id="{9B3D4C9F-2A4B-8747-986C-9796482E2B89}" type="slidenum">
              <a:rPr lang="en-US" smtClean="0"/>
              <a:t>‹#›</a:t>
            </a:fld>
            <a:endParaRPr lang="en-US"/>
          </a:p>
        </p:txBody>
      </p:sp>
    </p:spTree>
    <p:extLst>
      <p:ext uri="{BB962C8B-B14F-4D97-AF65-F5344CB8AC3E}">
        <p14:creationId xmlns:p14="http://schemas.microsoft.com/office/powerpoint/2010/main" val="68427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30BEF-06DC-4B4C-9623-21DAF839BD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185EC-AB22-9948-9462-A584340162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3DAA4D-1F36-7145-A942-CC9C2687FB28}"/>
              </a:ext>
            </a:extLst>
          </p:cNvPr>
          <p:cNvSpPr>
            <a:spLocks noGrp="1"/>
          </p:cNvSpPr>
          <p:nvPr>
            <p:ph type="dt" sz="half" idx="10"/>
          </p:nvPr>
        </p:nvSpPr>
        <p:spPr/>
        <p:txBody>
          <a:bodyPr/>
          <a:lstStyle/>
          <a:p>
            <a:fld id="{CD4FFE6A-CB08-9641-9ECD-EBD31A4EED57}" type="datetimeFigureOut">
              <a:rPr lang="en-US" smtClean="0"/>
              <a:t>8/28/19</a:t>
            </a:fld>
            <a:endParaRPr lang="en-US"/>
          </a:p>
        </p:txBody>
      </p:sp>
      <p:sp>
        <p:nvSpPr>
          <p:cNvPr id="5" name="Footer Placeholder 4">
            <a:extLst>
              <a:ext uri="{FF2B5EF4-FFF2-40B4-BE49-F238E27FC236}">
                <a16:creationId xmlns:a16="http://schemas.microsoft.com/office/drawing/2014/main" id="{C64D9A2D-9F1E-D94C-8AF0-A0AA726F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BB38D-4967-4748-B644-B26FAFBC7901}"/>
              </a:ext>
            </a:extLst>
          </p:cNvPr>
          <p:cNvSpPr>
            <a:spLocks noGrp="1"/>
          </p:cNvSpPr>
          <p:nvPr>
            <p:ph type="sldNum" sz="quarter" idx="12"/>
          </p:nvPr>
        </p:nvSpPr>
        <p:spPr/>
        <p:txBody>
          <a:bodyPr/>
          <a:lstStyle/>
          <a:p>
            <a:fld id="{9B3D4C9F-2A4B-8747-986C-9796482E2B89}" type="slidenum">
              <a:rPr lang="en-US" smtClean="0"/>
              <a:t>‹#›</a:t>
            </a:fld>
            <a:endParaRPr lang="en-US"/>
          </a:p>
        </p:txBody>
      </p:sp>
    </p:spTree>
    <p:extLst>
      <p:ext uri="{BB962C8B-B14F-4D97-AF65-F5344CB8AC3E}">
        <p14:creationId xmlns:p14="http://schemas.microsoft.com/office/powerpoint/2010/main" val="230390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98F5-213A-BC4D-9CB2-A7F3B16EB9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1E100-51B3-BD42-B39E-6F5D567DF4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534764-CF3B-9C41-8C33-4780F6385A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4B26D-CE1B-8A44-8E4D-911E15322A0F}"/>
              </a:ext>
            </a:extLst>
          </p:cNvPr>
          <p:cNvSpPr>
            <a:spLocks noGrp="1"/>
          </p:cNvSpPr>
          <p:nvPr>
            <p:ph type="dt" sz="half" idx="10"/>
          </p:nvPr>
        </p:nvSpPr>
        <p:spPr/>
        <p:txBody>
          <a:bodyPr/>
          <a:lstStyle/>
          <a:p>
            <a:fld id="{CD4FFE6A-CB08-9641-9ECD-EBD31A4EED57}" type="datetimeFigureOut">
              <a:rPr lang="en-US" smtClean="0"/>
              <a:t>8/28/19</a:t>
            </a:fld>
            <a:endParaRPr lang="en-US"/>
          </a:p>
        </p:txBody>
      </p:sp>
      <p:sp>
        <p:nvSpPr>
          <p:cNvPr id="6" name="Footer Placeholder 5">
            <a:extLst>
              <a:ext uri="{FF2B5EF4-FFF2-40B4-BE49-F238E27FC236}">
                <a16:creationId xmlns:a16="http://schemas.microsoft.com/office/drawing/2014/main" id="{64C14507-2C40-004A-83B5-CA841AE061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EED105-B6CF-524F-BFC8-3F20C873B548}"/>
              </a:ext>
            </a:extLst>
          </p:cNvPr>
          <p:cNvSpPr>
            <a:spLocks noGrp="1"/>
          </p:cNvSpPr>
          <p:nvPr>
            <p:ph type="sldNum" sz="quarter" idx="12"/>
          </p:nvPr>
        </p:nvSpPr>
        <p:spPr/>
        <p:txBody>
          <a:bodyPr/>
          <a:lstStyle/>
          <a:p>
            <a:fld id="{9B3D4C9F-2A4B-8747-986C-9796482E2B89}" type="slidenum">
              <a:rPr lang="en-US" smtClean="0"/>
              <a:t>‹#›</a:t>
            </a:fld>
            <a:endParaRPr lang="en-US"/>
          </a:p>
        </p:txBody>
      </p:sp>
    </p:spTree>
    <p:extLst>
      <p:ext uri="{BB962C8B-B14F-4D97-AF65-F5344CB8AC3E}">
        <p14:creationId xmlns:p14="http://schemas.microsoft.com/office/powerpoint/2010/main" val="19115218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54F77-1D5B-3E46-B56A-CB75C1DC8A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3C239C-1AA9-8B49-BA5D-6543A8F2F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9ADF31-24E9-0741-AF84-D63DCCC725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A94A8B-4BA9-0A48-8A02-644B3FA43D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BB38C4-0410-914E-AB87-BCD0E198DC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05526D-F688-2B4D-BC1A-E75B850F367D}"/>
              </a:ext>
            </a:extLst>
          </p:cNvPr>
          <p:cNvSpPr>
            <a:spLocks noGrp="1"/>
          </p:cNvSpPr>
          <p:nvPr>
            <p:ph type="dt" sz="half" idx="10"/>
          </p:nvPr>
        </p:nvSpPr>
        <p:spPr/>
        <p:txBody>
          <a:bodyPr/>
          <a:lstStyle/>
          <a:p>
            <a:fld id="{CD4FFE6A-CB08-9641-9ECD-EBD31A4EED57}" type="datetimeFigureOut">
              <a:rPr lang="en-US" smtClean="0"/>
              <a:t>8/28/19</a:t>
            </a:fld>
            <a:endParaRPr lang="en-US"/>
          </a:p>
        </p:txBody>
      </p:sp>
      <p:sp>
        <p:nvSpPr>
          <p:cNvPr id="8" name="Footer Placeholder 7">
            <a:extLst>
              <a:ext uri="{FF2B5EF4-FFF2-40B4-BE49-F238E27FC236}">
                <a16:creationId xmlns:a16="http://schemas.microsoft.com/office/drawing/2014/main" id="{A7C44FB4-AB91-B847-BD72-2C8CD0699C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FB46D1-DDE4-3A4B-9872-48AAA6F8D454}"/>
              </a:ext>
            </a:extLst>
          </p:cNvPr>
          <p:cNvSpPr>
            <a:spLocks noGrp="1"/>
          </p:cNvSpPr>
          <p:nvPr>
            <p:ph type="sldNum" sz="quarter" idx="12"/>
          </p:nvPr>
        </p:nvSpPr>
        <p:spPr/>
        <p:txBody>
          <a:bodyPr/>
          <a:lstStyle/>
          <a:p>
            <a:fld id="{9B3D4C9F-2A4B-8747-986C-9796482E2B89}" type="slidenum">
              <a:rPr lang="en-US" smtClean="0"/>
              <a:t>‹#›</a:t>
            </a:fld>
            <a:endParaRPr lang="en-US"/>
          </a:p>
        </p:txBody>
      </p:sp>
    </p:spTree>
    <p:extLst>
      <p:ext uri="{BB962C8B-B14F-4D97-AF65-F5344CB8AC3E}">
        <p14:creationId xmlns:p14="http://schemas.microsoft.com/office/powerpoint/2010/main" val="141313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A3D0-6115-F64E-93FD-BF35BEBAF0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DDC215-CA26-AA4D-A142-1FF98D63BE58}"/>
              </a:ext>
            </a:extLst>
          </p:cNvPr>
          <p:cNvSpPr>
            <a:spLocks noGrp="1"/>
          </p:cNvSpPr>
          <p:nvPr>
            <p:ph type="dt" sz="half" idx="10"/>
          </p:nvPr>
        </p:nvSpPr>
        <p:spPr/>
        <p:txBody>
          <a:bodyPr/>
          <a:lstStyle/>
          <a:p>
            <a:fld id="{CD4FFE6A-CB08-9641-9ECD-EBD31A4EED57}" type="datetimeFigureOut">
              <a:rPr lang="en-US" smtClean="0"/>
              <a:t>8/28/19</a:t>
            </a:fld>
            <a:endParaRPr lang="en-US"/>
          </a:p>
        </p:txBody>
      </p:sp>
      <p:sp>
        <p:nvSpPr>
          <p:cNvPr id="4" name="Footer Placeholder 3">
            <a:extLst>
              <a:ext uri="{FF2B5EF4-FFF2-40B4-BE49-F238E27FC236}">
                <a16:creationId xmlns:a16="http://schemas.microsoft.com/office/drawing/2014/main" id="{4FE5A82F-74ED-174D-BB87-E3CE9FC292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450E98-7A15-DC41-A1AB-D80B34C88E99}"/>
              </a:ext>
            </a:extLst>
          </p:cNvPr>
          <p:cNvSpPr>
            <a:spLocks noGrp="1"/>
          </p:cNvSpPr>
          <p:nvPr>
            <p:ph type="sldNum" sz="quarter" idx="12"/>
          </p:nvPr>
        </p:nvSpPr>
        <p:spPr/>
        <p:txBody>
          <a:bodyPr/>
          <a:lstStyle/>
          <a:p>
            <a:fld id="{9B3D4C9F-2A4B-8747-986C-9796482E2B89}" type="slidenum">
              <a:rPr lang="en-US" smtClean="0"/>
              <a:t>‹#›</a:t>
            </a:fld>
            <a:endParaRPr lang="en-US"/>
          </a:p>
        </p:txBody>
      </p:sp>
    </p:spTree>
    <p:extLst>
      <p:ext uri="{BB962C8B-B14F-4D97-AF65-F5344CB8AC3E}">
        <p14:creationId xmlns:p14="http://schemas.microsoft.com/office/powerpoint/2010/main" val="126454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8BF55-9329-CB4A-986F-855DE684479A}"/>
              </a:ext>
            </a:extLst>
          </p:cNvPr>
          <p:cNvSpPr>
            <a:spLocks noGrp="1"/>
          </p:cNvSpPr>
          <p:nvPr>
            <p:ph type="dt" sz="half" idx="10"/>
          </p:nvPr>
        </p:nvSpPr>
        <p:spPr/>
        <p:txBody>
          <a:bodyPr/>
          <a:lstStyle/>
          <a:p>
            <a:fld id="{CD4FFE6A-CB08-9641-9ECD-EBD31A4EED57}" type="datetimeFigureOut">
              <a:rPr lang="en-US" smtClean="0"/>
              <a:t>8/28/19</a:t>
            </a:fld>
            <a:endParaRPr lang="en-US"/>
          </a:p>
        </p:txBody>
      </p:sp>
      <p:sp>
        <p:nvSpPr>
          <p:cNvPr id="3" name="Footer Placeholder 2">
            <a:extLst>
              <a:ext uri="{FF2B5EF4-FFF2-40B4-BE49-F238E27FC236}">
                <a16:creationId xmlns:a16="http://schemas.microsoft.com/office/drawing/2014/main" id="{8CCFBD37-2B77-014F-A516-8CB54DD6B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44F64F-5A80-4245-A97D-018ECC008F71}"/>
              </a:ext>
            </a:extLst>
          </p:cNvPr>
          <p:cNvSpPr>
            <a:spLocks noGrp="1"/>
          </p:cNvSpPr>
          <p:nvPr>
            <p:ph type="sldNum" sz="quarter" idx="12"/>
          </p:nvPr>
        </p:nvSpPr>
        <p:spPr/>
        <p:txBody>
          <a:bodyPr/>
          <a:lstStyle/>
          <a:p>
            <a:fld id="{9B3D4C9F-2A4B-8747-986C-9796482E2B89}" type="slidenum">
              <a:rPr lang="en-US" smtClean="0"/>
              <a:t>‹#›</a:t>
            </a:fld>
            <a:endParaRPr lang="en-US"/>
          </a:p>
        </p:txBody>
      </p:sp>
    </p:spTree>
    <p:extLst>
      <p:ext uri="{BB962C8B-B14F-4D97-AF65-F5344CB8AC3E}">
        <p14:creationId xmlns:p14="http://schemas.microsoft.com/office/powerpoint/2010/main" val="282251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99FA-CC6E-EB4C-9D75-79ED3F979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8730F-0667-F34D-A56B-727DFF46E6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C7FD6D-F93B-AA46-AA1B-D26EA291E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681D2B-3FB4-7747-932F-79888571B6F1}"/>
              </a:ext>
            </a:extLst>
          </p:cNvPr>
          <p:cNvSpPr>
            <a:spLocks noGrp="1"/>
          </p:cNvSpPr>
          <p:nvPr>
            <p:ph type="dt" sz="half" idx="10"/>
          </p:nvPr>
        </p:nvSpPr>
        <p:spPr/>
        <p:txBody>
          <a:bodyPr/>
          <a:lstStyle/>
          <a:p>
            <a:fld id="{CD4FFE6A-CB08-9641-9ECD-EBD31A4EED57}" type="datetimeFigureOut">
              <a:rPr lang="en-US" smtClean="0"/>
              <a:t>8/28/19</a:t>
            </a:fld>
            <a:endParaRPr lang="en-US"/>
          </a:p>
        </p:txBody>
      </p:sp>
      <p:sp>
        <p:nvSpPr>
          <p:cNvPr id="6" name="Footer Placeholder 5">
            <a:extLst>
              <a:ext uri="{FF2B5EF4-FFF2-40B4-BE49-F238E27FC236}">
                <a16:creationId xmlns:a16="http://schemas.microsoft.com/office/drawing/2014/main" id="{5F841D7F-8FBB-D34A-AA35-CB76829614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AF4A37-0AB1-DC4D-826F-F3DF71E734F5}"/>
              </a:ext>
            </a:extLst>
          </p:cNvPr>
          <p:cNvSpPr>
            <a:spLocks noGrp="1"/>
          </p:cNvSpPr>
          <p:nvPr>
            <p:ph type="sldNum" sz="quarter" idx="12"/>
          </p:nvPr>
        </p:nvSpPr>
        <p:spPr/>
        <p:txBody>
          <a:bodyPr/>
          <a:lstStyle/>
          <a:p>
            <a:fld id="{9B3D4C9F-2A4B-8747-986C-9796482E2B89}" type="slidenum">
              <a:rPr lang="en-US" smtClean="0"/>
              <a:t>‹#›</a:t>
            </a:fld>
            <a:endParaRPr lang="en-US"/>
          </a:p>
        </p:txBody>
      </p:sp>
    </p:spTree>
    <p:extLst>
      <p:ext uri="{BB962C8B-B14F-4D97-AF65-F5344CB8AC3E}">
        <p14:creationId xmlns:p14="http://schemas.microsoft.com/office/powerpoint/2010/main" val="2565883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2AD7-BD07-B447-B97F-994FA0448F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26FF30-CAC6-334C-BD37-2E4D2E50A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F4E147-224B-3142-AC71-C79153AAD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8BBBE0-52D7-5143-AAB7-240E3F7CBEF4}"/>
              </a:ext>
            </a:extLst>
          </p:cNvPr>
          <p:cNvSpPr>
            <a:spLocks noGrp="1"/>
          </p:cNvSpPr>
          <p:nvPr>
            <p:ph type="dt" sz="half" idx="10"/>
          </p:nvPr>
        </p:nvSpPr>
        <p:spPr/>
        <p:txBody>
          <a:bodyPr/>
          <a:lstStyle/>
          <a:p>
            <a:fld id="{CD4FFE6A-CB08-9641-9ECD-EBD31A4EED57}" type="datetimeFigureOut">
              <a:rPr lang="en-US" smtClean="0"/>
              <a:t>8/28/19</a:t>
            </a:fld>
            <a:endParaRPr lang="en-US"/>
          </a:p>
        </p:txBody>
      </p:sp>
      <p:sp>
        <p:nvSpPr>
          <p:cNvPr id="6" name="Footer Placeholder 5">
            <a:extLst>
              <a:ext uri="{FF2B5EF4-FFF2-40B4-BE49-F238E27FC236}">
                <a16:creationId xmlns:a16="http://schemas.microsoft.com/office/drawing/2014/main" id="{DD97DDAC-B30E-DB40-958C-448A4528B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707CB-03B9-044D-B45F-B9680F9313D4}"/>
              </a:ext>
            </a:extLst>
          </p:cNvPr>
          <p:cNvSpPr>
            <a:spLocks noGrp="1"/>
          </p:cNvSpPr>
          <p:nvPr>
            <p:ph type="sldNum" sz="quarter" idx="12"/>
          </p:nvPr>
        </p:nvSpPr>
        <p:spPr/>
        <p:txBody>
          <a:bodyPr/>
          <a:lstStyle/>
          <a:p>
            <a:fld id="{9B3D4C9F-2A4B-8747-986C-9796482E2B89}" type="slidenum">
              <a:rPr lang="en-US" smtClean="0"/>
              <a:t>‹#›</a:t>
            </a:fld>
            <a:endParaRPr lang="en-US"/>
          </a:p>
        </p:txBody>
      </p:sp>
    </p:spTree>
    <p:extLst>
      <p:ext uri="{BB962C8B-B14F-4D97-AF65-F5344CB8AC3E}">
        <p14:creationId xmlns:p14="http://schemas.microsoft.com/office/powerpoint/2010/main" val="308426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635EB-54AE-1E41-A51F-E0D474E8B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F3F51B-0508-8B41-94B2-CA0B044C7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A6D11-5702-E74A-A9B0-BE835082E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FFE6A-CB08-9641-9ECD-EBD31A4EED57}" type="datetimeFigureOut">
              <a:rPr lang="en-US" smtClean="0"/>
              <a:t>8/28/19</a:t>
            </a:fld>
            <a:endParaRPr lang="en-US"/>
          </a:p>
        </p:txBody>
      </p:sp>
      <p:sp>
        <p:nvSpPr>
          <p:cNvPr id="5" name="Footer Placeholder 4">
            <a:extLst>
              <a:ext uri="{FF2B5EF4-FFF2-40B4-BE49-F238E27FC236}">
                <a16:creationId xmlns:a16="http://schemas.microsoft.com/office/drawing/2014/main" id="{448F307B-7C40-9A44-A635-31830A7F62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1911D7-EE0E-F74E-B599-1449CE8D22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D4C9F-2A4B-8747-986C-9796482E2B89}" type="slidenum">
              <a:rPr lang="en-US" smtClean="0"/>
              <a:t>‹#›</a:t>
            </a:fld>
            <a:endParaRPr lang="en-US"/>
          </a:p>
        </p:txBody>
      </p:sp>
    </p:spTree>
    <p:extLst>
      <p:ext uri="{BB962C8B-B14F-4D97-AF65-F5344CB8AC3E}">
        <p14:creationId xmlns:p14="http://schemas.microsoft.com/office/powerpoint/2010/main" val="355678528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expatbookshop.com/book/letters-never-sent/" TargetMode="External"/><Relationship Id="rId3" Type="http://schemas.openxmlformats.org/officeDocument/2006/relationships/hyperlink" Target="https://internationaltherapistdirectory.com/" TargetMode="External"/><Relationship Id="rId7" Type="http://schemas.openxmlformats.org/officeDocument/2006/relationships/hyperlink" Target="https://www.amazon.com/Third-Culture-Kids-3rd-Growing/dp/1473657660/ref=sr_1_1?ie=UTF8&amp;qid=1505496203&amp;sr=8-1&amp;keywords=third+culture+kids" TargetMode="External"/><Relationship Id="rId12" Type="http://schemas.openxmlformats.org/officeDocument/2006/relationships/hyperlink" Target="mailto:esther.tan@post.harvard.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lcps.org/cms/lib4/VA01000195/Centricity/Domain/8931/HOW%20CHILDREN%20COPE.pdf" TargetMode="External"/><Relationship Id="rId11" Type="http://schemas.openxmlformats.org/officeDocument/2006/relationships/hyperlink" Target="mailto:esthertan1@fuller.edu,linkedin.com/in/esther-tan-49911924" TargetMode="External"/><Relationship Id="rId5" Type="http://schemas.openxmlformats.org/officeDocument/2006/relationships/hyperlink" Target="https://www.figt.org/" TargetMode="External"/><Relationship Id="rId10" Type="http://schemas.openxmlformats.org/officeDocument/2006/relationships/hyperlink" Target="http://www.crossculturalkid.org/" TargetMode="External"/><Relationship Id="rId4" Type="http://schemas.openxmlformats.org/officeDocument/2006/relationships/hyperlink" Target="https://www.tcktraining.com/blog/bringing-your-tcks-hidden-losses-out-of-hiding" TargetMode="External"/><Relationship Id="rId9" Type="http://schemas.openxmlformats.org/officeDocument/2006/relationships/hyperlink" Target="http://www.twitter.com/rdvanrek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59F9-53E1-F941-A2BB-7F0BE051E21C}"/>
              </a:ext>
            </a:extLst>
          </p:cNvPr>
          <p:cNvSpPr>
            <a:spLocks noGrp="1"/>
          </p:cNvSpPr>
          <p:nvPr>
            <p:ph type="ctrTitle"/>
          </p:nvPr>
        </p:nvSpPr>
        <p:spPr>
          <a:xfrm>
            <a:off x="648182" y="559119"/>
            <a:ext cx="10949650" cy="2746034"/>
          </a:xfrm>
        </p:spPr>
        <p:txBody>
          <a:bodyPr>
            <a:normAutofit fontScale="90000"/>
          </a:bodyPr>
          <a:lstStyle/>
          <a:p>
            <a:br>
              <a:rPr lang="en-US" sz="2800" b="1" dirty="0">
                <a:latin typeface="Papyrus" panose="020B0602040200020303" pitchFamily="34" charset="77"/>
                <a:cs typeface="Shree Devanagari 714" panose="02000600000000000000" pitchFamily="2" charset="0"/>
              </a:rPr>
            </a:br>
            <a:r>
              <a:rPr lang="en-US" sz="2000" dirty="0">
                <a:latin typeface="Papyrus" panose="020B0602040200020303" pitchFamily="34" charset="77"/>
              </a:rPr>
              <a:t>A webinar discussion on mobile lifestyle experiences</a:t>
            </a:r>
            <a:br>
              <a:rPr lang="en-US" dirty="0">
                <a:latin typeface="Papyrus" panose="020B0602040200020303" pitchFamily="34" charset="77"/>
              </a:rPr>
            </a:br>
            <a:br>
              <a:rPr lang="en-US" b="1" dirty="0">
                <a:latin typeface="Papyrus" panose="020B0602040200020303" pitchFamily="34" charset="77"/>
                <a:cs typeface="Shree Devanagari 714" panose="02000600000000000000" pitchFamily="2" charset="0"/>
              </a:rPr>
            </a:br>
            <a:r>
              <a:rPr lang="en-US" b="1" dirty="0">
                <a:latin typeface="Papyrus" panose="020B0602040200020303" pitchFamily="34" charset="77"/>
                <a:cs typeface="Shree Devanagari 714" panose="02000600000000000000" pitchFamily="2" charset="0"/>
              </a:rPr>
              <a:t>What are ‘hidden losses’ </a:t>
            </a:r>
            <a:br>
              <a:rPr lang="en-US" b="1" dirty="0">
                <a:latin typeface="Papyrus" panose="020B0602040200020303" pitchFamily="34" charset="77"/>
                <a:cs typeface="Shree Devanagari 714" panose="02000600000000000000" pitchFamily="2" charset="0"/>
              </a:rPr>
            </a:br>
            <a:r>
              <a:rPr lang="en-US" b="1" dirty="0">
                <a:latin typeface="Papyrus" panose="020B0602040200020303" pitchFamily="34" charset="77"/>
                <a:cs typeface="Shree Devanagari 714" panose="02000600000000000000" pitchFamily="2" charset="0"/>
              </a:rPr>
              <a:t>in our lives?</a:t>
            </a:r>
          </a:p>
        </p:txBody>
      </p:sp>
      <p:sp>
        <p:nvSpPr>
          <p:cNvPr id="3" name="Subtitle 2">
            <a:extLst>
              <a:ext uri="{FF2B5EF4-FFF2-40B4-BE49-F238E27FC236}">
                <a16:creationId xmlns:a16="http://schemas.microsoft.com/office/drawing/2014/main" id="{55D42C88-0E88-2448-A570-A155C7BFF7DE}"/>
              </a:ext>
            </a:extLst>
          </p:cNvPr>
          <p:cNvSpPr>
            <a:spLocks noGrp="1"/>
          </p:cNvSpPr>
          <p:nvPr>
            <p:ph type="subTitle" idx="1"/>
          </p:nvPr>
        </p:nvSpPr>
        <p:spPr>
          <a:xfrm>
            <a:off x="2149032" y="4716095"/>
            <a:ext cx="9448800" cy="1655762"/>
          </a:xfrm>
        </p:spPr>
        <p:txBody>
          <a:bodyPr>
            <a:normAutofit/>
          </a:bodyPr>
          <a:lstStyle/>
          <a:p>
            <a:endParaRPr lang="en-US" sz="1600" dirty="0">
              <a:latin typeface="Papyrus" panose="020B0602040200020303" pitchFamily="34" charset="77"/>
            </a:endParaRPr>
          </a:p>
          <a:p>
            <a:endParaRPr lang="en-US" sz="1600" dirty="0">
              <a:latin typeface="Papyrus" panose="020B0602040200020303" pitchFamily="34" charset="77"/>
            </a:endParaRPr>
          </a:p>
          <a:p>
            <a:pPr algn="r"/>
            <a:r>
              <a:rPr lang="en-US" sz="1600" dirty="0">
                <a:latin typeface="Papyrus" panose="020B0602040200020303" pitchFamily="34" charset="77"/>
              </a:rPr>
              <a:t>Prepared by Esther Tan &amp; the TCKs of Asia Group</a:t>
            </a:r>
          </a:p>
          <a:p>
            <a:pPr algn="r"/>
            <a:r>
              <a:rPr lang="en-US" sz="1600" dirty="0">
                <a:latin typeface="Papyrus" panose="020B0602040200020303" pitchFamily="34" charset="77"/>
              </a:rPr>
              <a:t>Date: 24</a:t>
            </a:r>
            <a:r>
              <a:rPr lang="en-US" sz="1600" baseline="30000" dirty="0">
                <a:latin typeface="Papyrus" panose="020B0602040200020303" pitchFamily="34" charset="77"/>
              </a:rPr>
              <a:t>th</a:t>
            </a:r>
            <a:r>
              <a:rPr lang="en-US" sz="1600" dirty="0">
                <a:latin typeface="Papyrus" panose="020B0602040200020303" pitchFamily="34" charset="77"/>
              </a:rPr>
              <a:t> August 2019</a:t>
            </a:r>
          </a:p>
        </p:txBody>
      </p:sp>
      <p:sp>
        <p:nvSpPr>
          <p:cNvPr id="4" name="Rectangle 3">
            <a:extLst>
              <a:ext uri="{FF2B5EF4-FFF2-40B4-BE49-F238E27FC236}">
                <a16:creationId xmlns:a16="http://schemas.microsoft.com/office/drawing/2014/main" id="{741A28A4-39D2-F64B-801A-22F46B500A29}"/>
              </a:ext>
            </a:extLst>
          </p:cNvPr>
          <p:cNvSpPr/>
          <p:nvPr/>
        </p:nvSpPr>
        <p:spPr>
          <a:xfrm>
            <a:off x="1204894" y="3472015"/>
            <a:ext cx="9439294" cy="1077218"/>
          </a:xfrm>
          <a:prstGeom prst="rect">
            <a:avLst/>
          </a:prstGeom>
        </p:spPr>
        <p:txBody>
          <a:bodyPr wrap="square">
            <a:spAutoFit/>
          </a:bodyPr>
          <a:lstStyle/>
          <a:p>
            <a:pPr algn="ctr"/>
            <a:r>
              <a:rPr lang="en-SG" sz="1600" i="1" dirty="0">
                <a:latin typeface="Candara" panose="020E0502030303020204" pitchFamily="34" charset="0"/>
                <a:cs typeface="Angsana New" panose="020B0502040204020203" pitchFamily="18" charset="-34"/>
              </a:rPr>
              <a:t>With </a:t>
            </a:r>
            <a:r>
              <a:rPr lang="en-SG" sz="1600" b="1" i="1" dirty="0">
                <a:latin typeface="Candara" panose="020E0502030303020204" pitchFamily="34" charset="0"/>
                <a:cs typeface="Angsana New" panose="020B0502040204020203" pitchFamily="18" charset="-34"/>
              </a:rPr>
              <a:t>globalisation and technological advances</a:t>
            </a:r>
            <a:r>
              <a:rPr lang="en-SG" sz="1600" i="1" dirty="0">
                <a:latin typeface="Candara" panose="020E0502030303020204" pitchFamily="34" charset="0"/>
                <a:cs typeface="Angsana New" panose="020B0502040204020203" pitchFamily="18" charset="-34"/>
              </a:rPr>
              <a:t>, there is a sharp </a:t>
            </a:r>
            <a:r>
              <a:rPr lang="en-US" sz="1600" i="1" dirty="0">
                <a:latin typeface="Candara" panose="020E0502030303020204" pitchFamily="34" charset="0"/>
                <a:cs typeface="Angsana New" panose="020B0502040204020203" pitchFamily="18" charset="-34"/>
              </a:rPr>
              <a:t>increase in the number of people travelling, working and living cross-culturally. This </a:t>
            </a:r>
            <a:r>
              <a:rPr lang="en-US" sz="1600" b="1" i="1" dirty="0">
                <a:latin typeface="Candara" panose="020E0502030303020204" pitchFamily="34" charset="0"/>
                <a:cs typeface="Angsana New" panose="020B0502040204020203" pitchFamily="18" charset="-34"/>
              </a:rPr>
              <a:t>highly-mobile, multi-cultural group </a:t>
            </a:r>
            <a:r>
              <a:rPr lang="en-US" sz="1600" i="1" dirty="0">
                <a:latin typeface="Candara" panose="020E0502030303020204" pitchFamily="34" charset="0"/>
                <a:cs typeface="Angsana New" panose="020B0502040204020203" pitchFamily="18" charset="-34"/>
              </a:rPr>
              <a:t>has unique, emergent psychosocial developmental trajectories, and potentially could be the </a:t>
            </a:r>
            <a:r>
              <a:rPr lang="en-US" sz="1600" b="1" i="1" dirty="0">
                <a:latin typeface="Candara" panose="020E0502030303020204" pitchFamily="34" charset="0"/>
                <a:cs typeface="Angsana New" panose="020B0502040204020203" pitchFamily="18" charset="-34"/>
              </a:rPr>
              <a:t>prototype citizens of the future</a:t>
            </a:r>
            <a:r>
              <a:rPr lang="en-US" sz="1600" i="1" dirty="0">
                <a:latin typeface="Candara" panose="020E0502030303020204" pitchFamily="34" charset="0"/>
                <a:cs typeface="Angsana New" panose="020B0502040204020203" pitchFamily="18" charset="-34"/>
              </a:rPr>
              <a:t>. </a:t>
            </a:r>
          </a:p>
          <a:p>
            <a:pPr algn="ctr"/>
            <a:r>
              <a:rPr lang="en-US" sz="1600" i="1" dirty="0">
                <a:latin typeface="Candara" panose="020E0502030303020204" pitchFamily="34" charset="0"/>
                <a:cs typeface="Angsana New" panose="020B0502040204020203" pitchFamily="18" charset="-34"/>
              </a:rPr>
              <a:t>How prepared are we to embrace this new ‘Third-culture-world’?</a:t>
            </a:r>
            <a:endParaRPr lang="en-SG" sz="1600" i="1" dirty="0">
              <a:latin typeface="Candara" panose="020E0502030303020204" pitchFamily="34" charset="0"/>
              <a:cs typeface="Angsana New" panose="020B0502040204020203" pitchFamily="18" charset="-34"/>
            </a:endParaRPr>
          </a:p>
        </p:txBody>
      </p:sp>
    </p:spTree>
    <p:extLst>
      <p:ext uri="{BB962C8B-B14F-4D97-AF65-F5344CB8AC3E}">
        <p14:creationId xmlns:p14="http://schemas.microsoft.com/office/powerpoint/2010/main" val="19432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E8BF-506C-2645-A50A-5263F15B679E}"/>
              </a:ext>
            </a:extLst>
          </p:cNvPr>
          <p:cNvSpPr>
            <a:spLocks noGrp="1"/>
          </p:cNvSpPr>
          <p:nvPr>
            <p:ph type="title"/>
          </p:nvPr>
        </p:nvSpPr>
        <p:spPr>
          <a:xfrm>
            <a:off x="605118" y="446274"/>
            <a:ext cx="10515600" cy="1325563"/>
          </a:xfrm>
        </p:spPr>
        <p:txBody>
          <a:bodyPr/>
          <a:lstStyle/>
          <a:p>
            <a:r>
              <a:rPr lang="en-US" b="1" dirty="0">
                <a:latin typeface="Papyrus" panose="020B0602040200020303" pitchFamily="34" charset="77"/>
              </a:rPr>
              <a:t>Reflection Questions</a:t>
            </a:r>
          </a:p>
        </p:txBody>
      </p:sp>
      <p:sp>
        <p:nvSpPr>
          <p:cNvPr id="5" name="Content Placeholder 4">
            <a:extLst>
              <a:ext uri="{FF2B5EF4-FFF2-40B4-BE49-F238E27FC236}">
                <a16:creationId xmlns:a16="http://schemas.microsoft.com/office/drawing/2014/main" id="{84E700ED-F681-E745-B607-6C78BBD7FF80}"/>
              </a:ext>
            </a:extLst>
          </p:cNvPr>
          <p:cNvSpPr>
            <a:spLocks noGrp="1"/>
          </p:cNvSpPr>
          <p:nvPr>
            <p:ph idx="1"/>
          </p:nvPr>
        </p:nvSpPr>
        <p:spPr>
          <a:xfrm>
            <a:off x="838200" y="1939925"/>
            <a:ext cx="10515600" cy="3426554"/>
          </a:xfrm>
        </p:spPr>
        <p:txBody>
          <a:bodyPr>
            <a:normAutofit/>
          </a:bodyPr>
          <a:lstStyle/>
          <a:p>
            <a:r>
              <a:rPr lang="en-US" dirty="0">
                <a:latin typeface="Papyrus" panose="020B0602040200020303" pitchFamily="34" charset="77"/>
              </a:rPr>
              <a:t>What hidden losses have you personally experienced?</a:t>
            </a:r>
          </a:p>
          <a:p>
            <a:r>
              <a:rPr lang="en-US" dirty="0">
                <a:latin typeface="Papyrus" panose="020B0602040200020303" pitchFamily="34" charset="77"/>
              </a:rPr>
              <a:t>What made them hidden for you?</a:t>
            </a:r>
          </a:p>
          <a:p>
            <a:endParaRPr lang="en-US" dirty="0">
              <a:latin typeface="Papyrus" panose="020B0602040200020303" pitchFamily="34" charset="77"/>
            </a:endParaRPr>
          </a:p>
          <a:p>
            <a:r>
              <a:rPr lang="en-US" dirty="0">
                <a:latin typeface="Papyrus" panose="020B0602040200020303" pitchFamily="34" charset="77"/>
              </a:rPr>
              <a:t>(1 min) If you are comfortable, I would like to invite you: </a:t>
            </a:r>
          </a:p>
          <a:p>
            <a:pPr lvl="1"/>
            <a:r>
              <a:rPr lang="en-US" sz="2800" dirty="0">
                <a:latin typeface="Papyrus" panose="020B0602040200020303" pitchFamily="34" charset="77"/>
              </a:rPr>
              <a:t>To type a brief note of your reflection in the chat spaces  to share with our community here….</a:t>
            </a:r>
          </a:p>
          <a:p>
            <a:pPr lvl="1"/>
            <a:endParaRPr lang="en-US" sz="2800" dirty="0">
              <a:latin typeface="Papyrus" panose="020B0602040200020303" pitchFamily="34" charset="77"/>
            </a:endParaRPr>
          </a:p>
        </p:txBody>
      </p:sp>
    </p:spTree>
    <p:extLst>
      <p:ext uri="{BB962C8B-B14F-4D97-AF65-F5344CB8AC3E}">
        <p14:creationId xmlns:p14="http://schemas.microsoft.com/office/powerpoint/2010/main" val="67673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0FCF-6B2B-D84C-8FE1-AA330D6305E1}"/>
              </a:ext>
            </a:extLst>
          </p:cNvPr>
          <p:cNvSpPr>
            <a:spLocks noGrp="1"/>
          </p:cNvSpPr>
          <p:nvPr>
            <p:ph type="title"/>
          </p:nvPr>
        </p:nvSpPr>
        <p:spPr>
          <a:xfrm>
            <a:off x="838200" y="854756"/>
            <a:ext cx="10515600" cy="1325563"/>
          </a:xfrm>
        </p:spPr>
        <p:txBody>
          <a:bodyPr/>
          <a:lstStyle/>
          <a:p>
            <a:r>
              <a:rPr lang="en-US" b="1" dirty="0">
                <a:latin typeface="Papyrus" panose="020B0602040200020303" pitchFamily="34" charset="77"/>
              </a:rPr>
              <a:t>Sharing and Discussion Time</a:t>
            </a:r>
          </a:p>
        </p:txBody>
      </p:sp>
      <p:sp>
        <p:nvSpPr>
          <p:cNvPr id="3" name="Rectangle 2">
            <a:extLst>
              <a:ext uri="{FF2B5EF4-FFF2-40B4-BE49-F238E27FC236}">
                <a16:creationId xmlns:a16="http://schemas.microsoft.com/office/drawing/2014/main" id="{C0C63E43-35E4-4946-9C63-1779E82EBC00}"/>
              </a:ext>
            </a:extLst>
          </p:cNvPr>
          <p:cNvSpPr/>
          <p:nvPr/>
        </p:nvSpPr>
        <p:spPr>
          <a:xfrm>
            <a:off x="1024327" y="2604621"/>
            <a:ext cx="10008433" cy="2308324"/>
          </a:xfrm>
          <a:prstGeom prst="rect">
            <a:avLst/>
          </a:prstGeom>
        </p:spPr>
        <p:txBody>
          <a:bodyPr wrap="square">
            <a:spAutoFit/>
          </a:bodyPr>
          <a:lstStyle/>
          <a:p>
            <a:endParaRPr lang="en-US" i="1" dirty="0"/>
          </a:p>
          <a:p>
            <a:r>
              <a:rPr lang="en-US" i="1" dirty="0"/>
              <a:t>“The reality is that with every transition, </a:t>
            </a:r>
            <a:r>
              <a:rPr lang="en-US" b="1" i="1" dirty="0"/>
              <a:t>there is loss, even when there is ultimate gain. </a:t>
            </a:r>
          </a:p>
          <a:p>
            <a:endParaRPr lang="en-US" i="1" dirty="0"/>
          </a:p>
          <a:p>
            <a:r>
              <a:rPr lang="en-US" i="1" dirty="0"/>
              <a:t>No matter how much we anticipate the future as good, we almost always leave something of value behind as well. In loss, there is grief. An important thing to remember is that grief during transition </a:t>
            </a:r>
            <a:r>
              <a:rPr lang="en-US" b="1" i="1" dirty="0"/>
              <a:t>is not a negation of the past</a:t>
            </a:r>
            <a:r>
              <a:rPr lang="en-US" i="1" dirty="0"/>
              <a:t>.” </a:t>
            </a:r>
          </a:p>
          <a:p>
            <a:endParaRPr lang="en-US" i="1" dirty="0"/>
          </a:p>
          <a:p>
            <a:r>
              <a:rPr lang="en-US" i="1" dirty="0"/>
              <a:t>							p. 74, Pollock and Van </a:t>
            </a:r>
            <a:r>
              <a:rPr lang="en-US" i="1" dirty="0" err="1"/>
              <a:t>Reken</a:t>
            </a:r>
            <a:r>
              <a:rPr lang="en-US" i="1" dirty="0"/>
              <a:t>, 2009</a:t>
            </a:r>
          </a:p>
        </p:txBody>
      </p:sp>
    </p:spTree>
    <p:extLst>
      <p:ext uri="{BB962C8B-B14F-4D97-AF65-F5344CB8AC3E}">
        <p14:creationId xmlns:p14="http://schemas.microsoft.com/office/powerpoint/2010/main" val="385324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0D618C-2143-4B41-8551-1B781AEE67A5}"/>
              </a:ext>
            </a:extLst>
          </p:cNvPr>
          <p:cNvPicPr>
            <a:picLocks noChangeAspect="1"/>
          </p:cNvPicPr>
          <p:nvPr/>
        </p:nvPicPr>
        <p:blipFill>
          <a:blip r:embed="rId3"/>
          <a:stretch>
            <a:fillRect/>
          </a:stretch>
        </p:blipFill>
        <p:spPr>
          <a:xfrm>
            <a:off x="100013" y="23515"/>
            <a:ext cx="12192000" cy="6834485"/>
          </a:xfrm>
          <a:prstGeom prst="rect">
            <a:avLst/>
          </a:prstGeom>
        </p:spPr>
      </p:pic>
      <p:sp>
        <p:nvSpPr>
          <p:cNvPr id="2" name="Title 1">
            <a:extLst>
              <a:ext uri="{FF2B5EF4-FFF2-40B4-BE49-F238E27FC236}">
                <a16:creationId xmlns:a16="http://schemas.microsoft.com/office/drawing/2014/main" id="{C7B15699-87C3-AB47-970E-1DE56C338D09}"/>
              </a:ext>
            </a:extLst>
          </p:cNvPr>
          <p:cNvSpPr>
            <a:spLocks noGrp="1"/>
          </p:cNvSpPr>
          <p:nvPr>
            <p:ph type="title"/>
          </p:nvPr>
        </p:nvSpPr>
        <p:spPr>
          <a:xfrm>
            <a:off x="292894" y="165099"/>
            <a:ext cx="10515600" cy="1325563"/>
          </a:xfrm>
        </p:spPr>
        <p:txBody>
          <a:bodyPr/>
          <a:lstStyle/>
          <a:p>
            <a:r>
              <a:rPr lang="en-US" dirty="0">
                <a:solidFill>
                  <a:schemeClr val="bg1"/>
                </a:solidFill>
                <a:latin typeface="Papyrus" panose="020B0602040200020303" pitchFamily="34" charset="77"/>
              </a:rPr>
              <a:t>What can we do then?</a:t>
            </a:r>
          </a:p>
        </p:txBody>
      </p:sp>
      <p:sp>
        <p:nvSpPr>
          <p:cNvPr id="3" name="Content Placeholder 2">
            <a:extLst>
              <a:ext uri="{FF2B5EF4-FFF2-40B4-BE49-F238E27FC236}">
                <a16:creationId xmlns:a16="http://schemas.microsoft.com/office/drawing/2014/main" id="{90983994-8429-884B-98C0-C0316C0279A4}"/>
              </a:ext>
            </a:extLst>
          </p:cNvPr>
          <p:cNvSpPr>
            <a:spLocks noGrp="1"/>
          </p:cNvSpPr>
          <p:nvPr>
            <p:ph idx="1"/>
          </p:nvPr>
        </p:nvSpPr>
        <p:spPr>
          <a:xfrm>
            <a:off x="292894" y="1156529"/>
            <a:ext cx="6407709" cy="5080641"/>
          </a:xfrm>
        </p:spPr>
        <p:txBody>
          <a:bodyPr>
            <a:noAutofit/>
          </a:bodyPr>
          <a:lstStyle/>
          <a:p>
            <a:r>
              <a:rPr lang="en-US" sz="1600" dirty="0">
                <a:solidFill>
                  <a:schemeClr val="bg1"/>
                </a:solidFill>
              </a:rPr>
              <a:t> Acknowledge the losses, be patient with ourselves-both for TCKs &amp; TCAs</a:t>
            </a:r>
          </a:p>
          <a:p>
            <a:pPr marL="0" indent="0">
              <a:buNone/>
            </a:pPr>
            <a:endParaRPr lang="en-US" sz="1600" dirty="0">
              <a:solidFill>
                <a:schemeClr val="bg1"/>
              </a:solidFill>
            </a:endParaRPr>
          </a:p>
          <a:p>
            <a:r>
              <a:rPr lang="en-US" sz="1600" dirty="0">
                <a:solidFill>
                  <a:schemeClr val="bg1"/>
                </a:solidFill>
              </a:rPr>
              <a:t>Identify them, give yourself permission to articulate the losses experienced</a:t>
            </a:r>
          </a:p>
          <a:p>
            <a:endParaRPr lang="en-US" sz="1600" dirty="0">
              <a:solidFill>
                <a:schemeClr val="bg1"/>
              </a:solidFill>
            </a:endParaRPr>
          </a:p>
          <a:p>
            <a:r>
              <a:rPr lang="en-US" sz="1600" dirty="0">
                <a:solidFill>
                  <a:schemeClr val="bg1"/>
                </a:solidFill>
              </a:rPr>
              <a:t>Overcoming obstacles that prevent us from pinpointing our losses, by learning about them, reading, therapy, sharing with a trusted person…</a:t>
            </a:r>
          </a:p>
          <a:p>
            <a:pPr marL="0" indent="0">
              <a:buNone/>
            </a:pPr>
            <a:endParaRPr lang="en-US" sz="1600" dirty="0">
              <a:solidFill>
                <a:schemeClr val="bg1"/>
              </a:solidFill>
            </a:endParaRPr>
          </a:p>
          <a:p>
            <a:r>
              <a:rPr lang="en-US" sz="1600" dirty="0">
                <a:solidFill>
                  <a:schemeClr val="bg1"/>
                </a:solidFill>
              </a:rPr>
              <a:t>Find/provide safe spaces to process them</a:t>
            </a:r>
          </a:p>
          <a:p>
            <a:endParaRPr lang="en-US" sz="1600" dirty="0">
              <a:solidFill>
                <a:schemeClr val="bg1"/>
              </a:solidFill>
            </a:endParaRPr>
          </a:p>
          <a:p>
            <a:r>
              <a:rPr lang="en-US" sz="1600" dirty="0">
                <a:solidFill>
                  <a:schemeClr val="bg1"/>
                </a:solidFill>
              </a:rPr>
              <a:t>Being embracing of the grief of what has changed…</a:t>
            </a:r>
          </a:p>
          <a:p>
            <a:endParaRPr lang="en-US" sz="1600" dirty="0">
              <a:solidFill>
                <a:schemeClr val="bg1"/>
              </a:solidFill>
            </a:endParaRPr>
          </a:p>
          <a:p>
            <a:r>
              <a:rPr lang="en-US" sz="1600" dirty="0">
                <a:solidFill>
                  <a:schemeClr val="bg1"/>
                </a:solidFill>
              </a:rPr>
              <a:t>Coping strategies, resources and support network </a:t>
            </a:r>
          </a:p>
          <a:p>
            <a:endParaRPr lang="en-US" sz="1600" dirty="0">
              <a:solidFill>
                <a:schemeClr val="bg1"/>
              </a:solidFill>
            </a:endParaRPr>
          </a:p>
          <a:p>
            <a:r>
              <a:rPr lang="en-US" sz="1600" dirty="0">
                <a:solidFill>
                  <a:schemeClr val="bg1"/>
                </a:solidFill>
              </a:rPr>
              <a:t>Be resourceful, reach out</a:t>
            </a:r>
          </a:p>
        </p:txBody>
      </p:sp>
    </p:spTree>
    <p:extLst>
      <p:ext uri="{BB962C8B-B14F-4D97-AF65-F5344CB8AC3E}">
        <p14:creationId xmlns:p14="http://schemas.microsoft.com/office/powerpoint/2010/main" val="380703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05DA-70A4-F045-8BF8-A444963F7D3F}"/>
              </a:ext>
            </a:extLst>
          </p:cNvPr>
          <p:cNvSpPr>
            <a:spLocks noGrp="1"/>
          </p:cNvSpPr>
          <p:nvPr>
            <p:ph type="title"/>
          </p:nvPr>
        </p:nvSpPr>
        <p:spPr>
          <a:xfrm>
            <a:off x="838200" y="134118"/>
            <a:ext cx="10515600" cy="1325563"/>
          </a:xfrm>
        </p:spPr>
        <p:txBody>
          <a:bodyPr/>
          <a:lstStyle/>
          <a:p>
            <a:r>
              <a:rPr lang="en-US" b="1" dirty="0">
                <a:latin typeface="Papyrus" panose="020B0602040200020303" pitchFamily="34" charset="77"/>
              </a:rPr>
              <a:t>Resources</a:t>
            </a:r>
          </a:p>
        </p:txBody>
      </p:sp>
      <p:sp>
        <p:nvSpPr>
          <p:cNvPr id="3" name="Content Placeholder 2">
            <a:extLst>
              <a:ext uri="{FF2B5EF4-FFF2-40B4-BE49-F238E27FC236}">
                <a16:creationId xmlns:a16="http://schemas.microsoft.com/office/drawing/2014/main" id="{79C31DAB-39EC-B94B-9AC4-0A9FB9F2D445}"/>
              </a:ext>
            </a:extLst>
          </p:cNvPr>
          <p:cNvSpPr>
            <a:spLocks noGrp="1"/>
          </p:cNvSpPr>
          <p:nvPr>
            <p:ph idx="1"/>
          </p:nvPr>
        </p:nvSpPr>
        <p:spPr>
          <a:xfrm>
            <a:off x="838200" y="1100269"/>
            <a:ext cx="10515600" cy="4491061"/>
          </a:xfrm>
        </p:spPr>
        <p:txBody>
          <a:bodyPr>
            <a:normAutofit/>
          </a:bodyPr>
          <a:lstStyle/>
          <a:p>
            <a:r>
              <a:rPr lang="en-US" sz="1400" dirty="0">
                <a:latin typeface="+mj-lt"/>
                <a:hlinkClick r:id="rId3"/>
              </a:rPr>
              <a:t>https://internationaltherapistdirectory.com/</a:t>
            </a:r>
            <a:endParaRPr lang="en-US" sz="1400" dirty="0">
              <a:latin typeface="+mj-lt"/>
            </a:endParaRPr>
          </a:p>
          <a:p>
            <a:r>
              <a:rPr lang="en-US" sz="1400" dirty="0">
                <a:latin typeface="+mj-lt"/>
                <a:hlinkClick r:id="rId4"/>
              </a:rPr>
              <a:t>https://www.tcktraining.com/blog/bringing-your-tcks-hidden-losses-out-of-hiding</a:t>
            </a:r>
            <a:endParaRPr lang="en-US" sz="1400" dirty="0">
              <a:latin typeface="+mj-lt"/>
            </a:endParaRPr>
          </a:p>
          <a:p>
            <a:endParaRPr lang="en-US" sz="1400" dirty="0">
              <a:latin typeface="+mj-lt"/>
            </a:endParaRPr>
          </a:p>
          <a:p>
            <a:r>
              <a:rPr lang="en-US" sz="1400" dirty="0">
                <a:latin typeface="+mj-lt"/>
              </a:rPr>
              <a:t>Families In Global Transition (FIGT) Conference 2020: </a:t>
            </a:r>
            <a:r>
              <a:rPr lang="en-US" sz="1400" dirty="0">
                <a:latin typeface="+mj-lt"/>
                <a:hlinkClick r:id="rId5"/>
              </a:rPr>
              <a:t>https://www.figt.org/</a:t>
            </a:r>
            <a:r>
              <a:rPr lang="en-US" sz="1400" dirty="0">
                <a:latin typeface="+mj-lt"/>
              </a:rPr>
              <a:t>; </a:t>
            </a:r>
          </a:p>
          <a:p>
            <a:r>
              <a:rPr lang="en-US" sz="1400" dirty="0">
                <a:latin typeface="+mj-lt"/>
              </a:rPr>
              <a:t>Facebook groups: TCKs everywhere, Families in Global Transition</a:t>
            </a:r>
            <a:endParaRPr lang="en-US" sz="1400" i="1" u="sng" dirty="0">
              <a:latin typeface="+mj-lt"/>
            </a:endParaRPr>
          </a:p>
          <a:p>
            <a:endParaRPr lang="en-US" sz="1400" dirty="0">
              <a:latin typeface="+mj-lt"/>
            </a:endParaRPr>
          </a:p>
          <a:p>
            <a:r>
              <a:rPr lang="en-US" sz="1400" dirty="0">
                <a:latin typeface="+mj-lt"/>
              </a:rPr>
              <a:t>More about six different styles of coping strategies: BASIC pH (acronym) is a nice model that Singapore MOE uses, learning from an Israeli center:  </a:t>
            </a:r>
            <a:r>
              <a:rPr lang="en-US" sz="1400" dirty="0">
                <a:latin typeface="+mj-lt"/>
                <a:hlinkClick r:id="rId6"/>
              </a:rPr>
              <a:t>https://www.lcps.org/cms/lib4/VA01000195/Centricity/Domain/8931/HOW%20CHILDREN%20COPE.pdf</a:t>
            </a:r>
            <a:endParaRPr lang="en-US" sz="1400" dirty="0">
              <a:latin typeface="+mj-lt"/>
            </a:endParaRPr>
          </a:p>
          <a:p>
            <a:endParaRPr lang="en-US" sz="1400" dirty="0">
              <a:latin typeface="+mj-lt"/>
            </a:endParaRPr>
          </a:p>
          <a:p>
            <a:r>
              <a:rPr lang="en-US" sz="1400" dirty="0">
                <a:latin typeface="+mj-lt"/>
              </a:rPr>
              <a:t>Third Culture Kids: Growing Up Among Worlds, 3rd edition.   </a:t>
            </a:r>
            <a:r>
              <a:rPr lang="en-US" sz="1400" dirty="0">
                <a:latin typeface="+mj-lt"/>
                <a:hlinkClick r:id="rId7"/>
              </a:rPr>
              <a:t>https://www.amazon.com/Third-Culture-Kids-3rd-Growing/dp/1473657660/ref=sr_1_1?ie=UTF8&amp;qid=1505496203&amp;sr=8-1&amp;keywords=third+culture+kids</a:t>
            </a:r>
            <a:endParaRPr lang="en-US" sz="1400" dirty="0">
              <a:latin typeface="+mj-lt"/>
            </a:endParaRPr>
          </a:p>
          <a:p>
            <a:r>
              <a:rPr lang="en-US" sz="1400" i="1" dirty="0">
                <a:latin typeface="+mj-lt"/>
              </a:rPr>
              <a:t>Letters Never Sen</a:t>
            </a:r>
            <a:r>
              <a:rPr lang="en-US" sz="1400" dirty="0">
                <a:latin typeface="+mj-lt"/>
                <a:hlinkClick r:id="rId8"/>
              </a:rPr>
              <a:t>t,</a:t>
            </a:r>
            <a:r>
              <a:rPr lang="en-US" sz="1400" dirty="0">
                <a:latin typeface="+mj-lt"/>
              </a:rPr>
              <a:t> updated, 2012, by Summertime Publishing  </a:t>
            </a:r>
            <a:r>
              <a:rPr lang="en-US" sz="1400" dirty="0">
                <a:latin typeface="+mj-lt"/>
                <a:hlinkClick r:id="rId8"/>
              </a:rPr>
              <a:t>https://www.expatbookshop.com/book/letters-never-sent</a:t>
            </a:r>
            <a:endParaRPr lang="en-US" sz="1400" dirty="0">
              <a:latin typeface="+mj-lt"/>
            </a:endParaRPr>
          </a:p>
          <a:p>
            <a:r>
              <a:rPr lang="en-US" sz="1400" dirty="0">
                <a:latin typeface="+mj-lt"/>
                <a:hlinkClick r:id="rId9"/>
              </a:rPr>
              <a:t>www.twitter.com/rdvanreken</a:t>
            </a:r>
            <a:endParaRPr lang="en-US" sz="1400" dirty="0">
              <a:latin typeface="+mj-lt"/>
            </a:endParaRPr>
          </a:p>
          <a:p>
            <a:r>
              <a:rPr lang="en-US" sz="1400" dirty="0">
                <a:latin typeface="+mj-lt"/>
                <a:hlinkClick r:id="rId10"/>
              </a:rPr>
              <a:t>www.crossculturalkid.org</a:t>
            </a:r>
            <a:endParaRPr lang="en-US" sz="1400" dirty="0">
              <a:latin typeface="+mj-lt"/>
            </a:endParaRPr>
          </a:p>
          <a:p>
            <a:r>
              <a:rPr lang="en-US" sz="1200" dirty="0" err="1">
                <a:latin typeface="+mj-lt"/>
              </a:rPr>
              <a:t>www.pinterest.com</a:t>
            </a:r>
            <a:r>
              <a:rPr lang="en-US" sz="1200" dirty="0">
                <a:latin typeface="+mj-lt"/>
              </a:rPr>
              <a:t>/amp/</a:t>
            </a:r>
            <a:r>
              <a:rPr lang="en-US" sz="1200" dirty="0" err="1">
                <a:latin typeface="+mj-lt"/>
              </a:rPr>
              <a:t>heidinindi</a:t>
            </a:r>
            <a:r>
              <a:rPr lang="en-US" sz="1200" dirty="0">
                <a:latin typeface="+mj-lt"/>
              </a:rPr>
              <a:t>/</a:t>
            </a:r>
            <a:r>
              <a:rPr lang="en-US" sz="1200" dirty="0" err="1">
                <a:latin typeface="+mj-lt"/>
              </a:rPr>
              <a:t>tcks</a:t>
            </a:r>
            <a:r>
              <a:rPr lang="en-US" sz="1200" dirty="0">
                <a:latin typeface="+mj-lt"/>
              </a:rPr>
              <a:t>-resources-for-third-culture-kids/</a:t>
            </a:r>
          </a:p>
        </p:txBody>
      </p:sp>
      <p:sp>
        <p:nvSpPr>
          <p:cNvPr id="4" name="Title 1">
            <a:extLst>
              <a:ext uri="{FF2B5EF4-FFF2-40B4-BE49-F238E27FC236}">
                <a16:creationId xmlns:a16="http://schemas.microsoft.com/office/drawing/2014/main" id="{0C2D1267-2140-D944-9AD1-DBBAE4998523}"/>
              </a:ext>
            </a:extLst>
          </p:cNvPr>
          <p:cNvSpPr txBox="1">
            <a:spLocks/>
          </p:cNvSpPr>
          <p:nvPr/>
        </p:nvSpPr>
        <p:spPr>
          <a:xfrm>
            <a:off x="-549444" y="5293894"/>
            <a:ext cx="12192001" cy="113175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300" b="1" dirty="0">
                <a:latin typeface="Papyrus" panose="020B0602040200020303" pitchFamily="34" charset="77"/>
              </a:rPr>
              <a:t>Thank you!</a:t>
            </a:r>
          </a:p>
          <a:p>
            <a:pPr algn="r"/>
            <a:endParaRPr lang="en-US" sz="3200" b="1" dirty="0">
              <a:latin typeface="Papyrus" panose="020B0602040200020303" pitchFamily="34" charset="77"/>
            </a:endParaRPr>
          </a:p>
          <a:p>
            <a:pPr algn="r"/>
            <a:r>
              <a:rPr lang="en-US" sz="1800" dirty="0"/>
              <a:t>Esther C. Tan, </a:t>
            </a:r>
            <a:r>
              <a:rPr lang="en-US" sz="1800" dirty="0">
                <a:hlinkClick r:id="rId11">
                  <a:extLst>
                    <a:ext uri="{A12FA001-AC4F-418D-AE19-62706E023703}">
                      <ahyp:hlinkClr xmlns:ahyp="http://schemas.microsoft.com/office/drawing/2018/hyperlinkcolor" val="tx"/>
                    </a:ext>
                  </a:extLst>
                </a:hlinkClick>
              </a:rPr>
              <a:t>linkedin.com/in/esther-tan-49911924</a:t>
            </a:r>
            <a:r>
              <a:rPr lang="en-US" sz="1800" dirty="0"/>
              <a:t>, </a:t>
            </a:r>
            <a:r>
              <a:rPr lang="en-US" sz="1800" dirty="0">
                <a:hlinkClick r:id="rId12"/>
              </a:rPr>
              <a:t>esther.tan@post.harvard.edu</a:t>
            </a:r>
            <a:endParaRPr lang="en-US" sz="1800" dirty="0"/>
          </a:p>
        </p:txBody>
      </p:sp>
    </p:spTree>
    <p:extLst>
      <p:ext uri="{BB962C8B-B14F-4D97-AF65-F5344CB8AC3E}">
        <p14:creationId xmlns:p14="http://schemas.microsoft.com/office/powerpoint/2010/main" val="162142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FA479B-EB13-F147-9E0D-6DCC20D582F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1F1D264-C8F7-C544-89F9-448A2FEE01E4}"/>
              </a:ext>
            </a:extLst>
          </p:cNvPr>
          <p:cNvPicPr>
            <a:picLocks noChangeAspect="1"/>
          </p:cNvPicPr>
          <p:nvPr/>
        </p:nvPicPr>
        <p:blipFill>
          <a:blip r:embed="rId3"/>
          <a:stretch>
            <a:fillRect/>
          </a:stretch>
        </p:blipFill>
        <p:spPr>
          <a:xfrm>
            <a:off x="0" y="-32549"/>
            <a:ext cx="12292013" cy="6890549"/>
          </a:xfrm>
          <a:prstGeom prst="rect">
            <a:avLst/>
          </a:prstGeom>
        </p:spPr>
      </p:pic>
      <p:sp>
        <p:nvSpPr>
          <p:cNvPr id="2" name="Title 1">
            <a:extLst>
              <a:ext uri="{FF2B5EF4-FFF2-40B4-BE49-F238E27FC236}">
                <a16:creationId xmlns:a16="http://schemas.microsoft.com/office/drawing/2014/main" id="{BD6D9975-F6CE-4642-9A78-4C042F0E1975}"/>
              </a:ext>
            </a:extLst>
          </p:cNvPr>
          <p:cNvSpPr>
            <a:spLocks noGrp="1"/>
          </p:cNvSpPr>
          <p:nvPr>
            <p:ph type="title"/>
          </p:nvPr>
        </p:nvSpPr>
        <p:spPr>
          <a:xfrm>
            <a:off x="309562" y="5508922"/>
            <a:ext cx="11882438" cy="1325563"/>
          </a:xfrm>
        </p:spPr>
        <p:txBody>
          <a:bodyPr>
            <a:noAutofit/>
          </a:bodyPr>
          <a:lstStyle/>
          <a:p>
            <a:r>
              <a:rPr lang="en-US" sz="2800" dirty="0">
                <a:solidFill>
                  <a:schemeClr val="bg1"/>
                </a:solidFill>
                <a:latin typeface="Papyrus" panose="020B0602040200020303" pitchFamily="34" charset="77"/>
              </a:rPr>
              <a:t>What are hidden losses? </a:t>
            </a:r>
            <a:br>
              <a:rPr lang="en-US" sz="2800" dirty="0">
                <a:solidFill>
                  <a:schemeClr val="bg1"/>
                </a:solidFill>
                <a:latin typeface="Papyrus" panose="020B0602040200020303" pitchFamily="34" charset="77"/>
              </a:rPr>
            </a:br>
            <a:r>
              <a:rPr lang="en-US" sz="2800" dirty="0">
                <a:solidFill>
                  <a:schemeClr val="bg1"/>
                </a:solidFill>
                <a:latin typeface="Papyrus" panose="020B0602040200020303" pitchFamily="34" charset="77"/>
              </a:rPr>
              <a:t>			Why are they important ? </a:t>
            </a:r>
            <a:br>
              <a:rPr lang="en-US" sz="2800" dirty="0">
                <a:solidFill>
                  <a:schemeClr val="bg1"/>
                </a:solidFill>
                <a:latin typeface="Papyrus" panose="020B0602040200020303" pitchFamily="34" charset="77"/>
              </a:rPr>
            </a:br>
            <a:r>
              <a:rPr lang="en-US" sz="2800" dirty="0">
                <a:solidFill>
                  <a:schemeClr val="bg1"/>
                </a:solidFill>
                <a:latin typeface="Papyrus" panose="020B0602040200020303" pitchFamily="34" charset="77"/>
              </a:rPr>
              <a:t>							      What can we do about them?  </a:t>
            </a:r>
            <a:br>
              <a:rPr lang="en-US" sz="2800" dirty="0">
                <a:solidFill>
                  <a:schemeClr val="bg1"/>
                </a:solidFill>
                <a:latin typeface="Papyrus" panose="020B0602040200020303" pitchFamily="34" charset="77"/>
              </a:rPr>
            </a:br>
            <a:endParaRPr lang="en-US" sz="2800" dirty="0">
              <a:solidFill>
                <a:schemeClr val="bg1"/>
              </a:solidFill>
            </a:endParaRPr>
          </a:p>
        </p:txBody>
      </p:sp>
    </p:spTree>
    <p:extLst>
      <p:ext uri="{BB962C8B-B14F-4D97-AF65-F5344CB8AC3E}">
        <p14:creationId xmlns:p14="http://schemas.microsoft.com/office/powerpoint/2010/main" val="123623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472A-490C-4943-87EB-BA9DA84180B8}"/>
              </a:ext>
            </a:extLst>
          </p:cNvPr>
          <p:cNvSpPr>
            <a:spLocks noGrp="1"/>
          </p:cNvSpPr>
          <p:nvPr>
            <p:ph type="title"/>
          </p:nvPr>
        </p:nvSpPr>
        <p:spPr>
          <a:xfrm>
            <a:off x="337609" y="221345"/>
            <a:ext cx="11854391" cy="1325563"/>
          </a:xfrm>
        </p:spPr>
        <p:txBody>
          <a:bodyPr>
            <a:normAutofit/>
          </a:bodyPr>
          <a:lstStyle/>
          <a:p>
            <a:r>
              <a:rPr lang="en-US" sz="4000" b="1" dirty="0">
                <a:latin typeface="Papyrus Condensed" panose="020B0602040200020303" pitchFamily="34" charset="77"/>
                <a:ea typeface="AppleGothic" pitchFamily="2" charset="-127"/>
                <a:cs typeface="LingWai TC Medium" panose="03050602040302020204" pitchFamily="66" charset="-120"/>
              </a:rPr>
              <a:t>Before we start: What is a TCK or TCA in today’s discussion context?</a:t>
            </a:r>
          </a:p>
        </p:txBody>
      </p:sp>
      <p:pic>
        <p:nvPicPr>
          <p:cNvPr id="4" name="Picture 6" descr="https://d188rgcu4zozwl.cloudfront.net/content/B01HT6MM9E/resources/518153589">
            <a:extLst>
              <a:ext uri="{FF2B5EF4-FFF2-40B4-BE49-F238E27FC236}">
                <a16:creationId xmlns:a16="http://schemas.microsoft.com/office/drawing/2014/main" id="{F1CF5432-EE95-5149-B4E0-697CF4BBF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09" y="1231483"/>
            <a:ext cx="2980414" cy="43125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529B7E0-6045-DD44-B307-DD3F6DDD6C42}"/>
              </a:ext>
            </a:extLst>
          </p:cNvPr>
          <p:cNvGrpSpPr/>
          <p:nvPr/>
        </p:nvGrpSpPr>
        <p:grpSpPr>
          <a:xfrm>
            <a:off x="3652855" y="1677381"/>
            <a:ext cx="8002114" cy="2886499"/>
            <a:chOff x="5679823" y="5193059"/>
            <a:chExt cx="6720333" cy="1855306"/>
          </a:xfrm>
        </p:grpSpPr>
        <p:sp>
          <p:nvSpPr>
            <p:cNvPr id="7" name="Oval 6">
              <a:extLst>
                <a:ext uri="{FF2B5EF4-FFF2-40B4-BE49-F238E27FC236}">
                  <a16:creationId xmlns:a16="http://schemas.microsoft.com/office/drawing/2014/main" id="{8E8166A9-3969-7047-9C08-D6733E976EA3}"/>
                </a:ext>
              </a:extLst>
            </p:cNvPr>
            <p:cNvSpPr/>
            <p:nvPr/>
          </p:nvSpPr>
          <p:spPr>
            <a:xfrm>
              <a:off x="8025154" y="5193059"/>
              <a:ext cx="2083688" cy="812238"/>
            </a:xfrm>
            <a:prstGeom prst="ellipse">
              <a:avLst/>
            </a:prstGeom>
            <a:gradFill>
              <a:gsLst>
                <a:gs pos="0">
                  <a:schemeClr val="accent1">
                    <a:lumMod val="40000"/>
                    <a:lumOff val="60000"/>
                    <a:alpha val="43000"/>
                  </a:schemeClr>
                </a:gs>
                <a:gs pos="90909">
                  <a:srgbClr val="3333CC"/>
                </a:gs>
                <a:gs pos="11000">
                  <a:srgbClr val="3333CC"/>
                </a:gs>
                <a:gs pos="66000">
                  <a:srgbClr val="3F66AB"/>
                </a:gs>
                <a:gs pos="83000">
                  <a:srgbClr val="3333CC"/>
                </a:gs>
              </a:gsLst>
              <a:path path="circle">
                <a:fillToRect l="50000" t="130000" r="50000" b="-30000"/>
              </a:path>
            </a:gradFill>
            <a:effectLst>
              <a:reflection blurRad="25400" stA="93000" endPos="0" dist="50800" dir="5400000" sy="-100000" algn="bl" rotWithShape="0"/>
              <a:softEdge rad="76200"/>
            </a:effectLst>
            <a:scene3d>
              <a:camera prst="isometricOffAxis2Top">
                <a:rot lat="19554950" lon="71336" rev="21578904"/>
              </a:camera>
              <a:lightRig rig="sunrise" dir="t">
                <a:rot lat="0" lon="0" rev="3600000"/>
              </a:lightRig>
            </a:scene3d>
            <a:sp3d prstMaterial="matte">
              <a:bevelT w="742950" h="2927350" prst="coolSlant"/>
              <a:bevelB w="0" h="0" prst="softRound"/>
              <a:extrusionClr>
                <a:schemeClr val="accent2">
                  <a:lumMod val="20000"/>
                  <a:lumOff val="80000"/>
                </a:schemeClr>
              </a:extrusionClr>
              <a:contourClr>
                <a:srgbClr val="CCCC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sz="1200" dirty="0">
                <a:solidFill>
                  <a:schemeClr val="tx1"/>
                </a:solidFill>
              </a:endParaRPr>
            </a:p>
            <a:p>
              <a:pPr algn="ctr"/>
              <a:endParaRPr lang="en-US" sz="1200" dirty="0">
                <a:solidFill>
                  <a:schemeClr val="tx1"/>
                </a:solidFill>
              </a:endParaRPr>
            </a:p>
          </p:txBody>
        </p:sp>
        <p:sp>
          <p:nvSpPr>
            <p:cNvPr id="8" name="Oval 7">
              <a:extLst>
                <a:ext uri="{FF2B5EF4-FFF2-40B4-BE49-F238E27FC236}">
                  <a16:creationId xmlns:a16="http://schemas.microsoft.com/office/drawing/2014/main" id="{B409007C-F8C9-A148-950A-8821541FEBEC}"/>
                </a:ext>
              </a:extLst>
            </p:cNvPr>
            <p:cNvSpPr/>
            <p:nvPr/>
          </p:nvSpPr>
          <p:spPr>
            <a:xfrm>
              <a:off x="5679823" y="5867271"/>
              <a:ext cx="2223159" cy="1181094"/>
            </a:xfrm>
            <a:prstGeom prst="ellipse">
              <a:avLst/>
            </a:prstGeom>
            <a:blipFill>
              <a:blip r:embed="rId4">
                <a:alphaModFix amt="94000"/>
              </a:blip>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solidFill>
                    <a:schemeClr val="tx1"/>
                  </a:solidFill>
                </a:rPr>
                <a:t>1</a:t>
              </a:r>
              <a:r>
                <a:rPr lang="en-US" sz="2000" u="sng" baseline="30000" dirty="0">
                  <a:solidFill>
                    <a:schemeClr val="tx1"/>
                  </a:solidFill>
                </a:rPr>
                <a:t>st  </a:t>
              </a:r>
              <a:r>
                <a:rPr lang="en-US" sz="2000" u="sng" dirty="0">
                  <a:solidFill>
                    <a:schemeClr val="tx1"/>
                  </a:solidFill>
                </a:rPr>
                <a:t>Culture </a:t>
              </a:r>
            </a:p>
            <a:p>
              <a:pPr algn="ctr"/>
              <a:r>
                <a:rPr lang="en-US" sz="1600" b="1" dirty="0">
                  <a:solidFill>
                    <a:schemeClr val="tx1"/>
                  </a:solidFill>
                </a:rPr>
                <a:t> </a:t>
              </a:r>
              <a:r>
                <a:rPr lang="en-US" b="1" dirty="0">
                  <a:solidFill>
                    <a:schemeClr val="tx1"/>
                  </a:solidFill>
                </a:rPr>
                <a:t>Home Culture</a:t>
              </a:r>
              <a:endParaRPr lang="en-US" sz="1600" b="1" dirty="0">
                <a:solidFill>
                  <a:schemeClr val="tx1"/>
                </a:solidFill>
              </a:endParaRPr>
            </a:p>
            <a:p>
              <a:pPr algn="ctr"/>
              <a:r>
                <a:rPr lang="en-US" sz="1600" i="1" dirty="0">
                  <a:solidFill>
                    <a:schemeClr val="tx1"/>
                  </a:solidFill>
                </a:rPr>
                <a:t>(Parents’ Culture  </a:t>
              </a:r>
            </a:p>
            <a:p>
              <a:pPr algn="ctr"/>
              <a:r>
                <a:rPr lang="en-US" sz="1600" i="1" dirty="0" err="1">
                  <a:solidFill>
                    <a:schemeClr val="tx1"/>
                  </a:solidFill>
                </a:rPr>
                <a:t>Egs</a:t>
              </a:r>
              <a:r>
                <a:rPr lang="en-US" sz="1600" i="1" dirty="0">
                  <a:solidFill>
                    <a:schemeClr val="tx1"/>
                  </a:solidFill>
                </a:rPr>
                <a:t>. Korea, Japan,  Singapore, China, Vietnam) </a:t>
              </a:r>
            </a:p>
          </p:txBody>
        </p:sp>
        <p:sp>
          <p:nvSpPr>
            <p:cNvPr id="9" name="Oval 8">
              <a:extLst>
                <a:ext uri="{FF2B5EF4-FFF2-40B4-BE49-F238E27FC236}">
                  <a16:creationId xmlns:a16="http://schemas.microsoft.com/office/drawing/2014/main" id="{C855E9C9-CE38-DF4E-A61B-D291928BF553}"/>
                </a:ext>
              </a:extLst>
            </p:cNvPr>
            <p:cNvSpPr/>
            <p:nvPr/>
          </p:nvSpPr>
          <p:spPr>
            <a:xfrm>
              <a:off x="10207230" y="5695053"/>
              <a:ext cx="2192926" cy="1312171"/>
            </a:xfrm>
            <a:prstGeom prst="ellipse">
              <a:avLst/>
            </a:prstGeom>
            <a:blipFill>
              <a:blip r:embed="rId5">
                <a:alphaModFix amt="94000"/>
              </a:blip>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2</a:t>
              </a:r>
              <a:r>
                <a:rPr lang="en-US" b="1" u="sng" baseline="30000" dirty="0">
                  <a:solidFill>
                    <a:schemeClr val="tx1"/>
                  </a:solidFill>
                </a:rPr>
                <a:t>nd</a:t>
              </a:r>
              <a:r>
                <a:rPr lang="en-US" b="1" u="sng" dirty="0">
                  <a:solidFill>
                    <a:schemeClr val="tx1"/>
                  </a:solidFill>
                </a:rPr>
                <a:t> culture</a:t>
              </a:r>
            </a:p>
            <a:p>
              <a:pPr algn="ctr"/>
              <a:r>
                <a:rPr lang="en-US" b="1" dirty="0">
                  <a:solidFill>
                    <a:schemeClr val="tx1"/>
                  </a:solidFill>
                </a:rPr>
                <a:t>Host Cultures moved to</a:t>
              </a:r>
            </a:p>
            <a:p>
              <a:pPr algn="ctr"/>
              <a:r>
                <a:rPr lang="en-US" sz="1600" i="1" dirty="0">
                  <a:solidFill>
                    <a:schemeClr val="tx1"/>
                  </a:solidFill>
                </a:rPr>
                <a:t> Cultures lived in </a:t>
              </a:r>
            </a:p>
            <a:p>
              <a:pPr algn="ctr"/>
              <a:r>
                <a:rPr lang="en-US" sz="1600" i="1" dirty="0" err="1">
                  <a:solidFill>
                    <a:schemeClr val="tx1"/>
                  </a:solidFill>
                </a:rPr>
                <a:t>Egs</a:t>
              </a:r>
              <a:r>
                <a:rPr lang="en-US" sz="1600" i="1" dirty="0">
                  <a:solidFill>
                    <a:schemeClr val="tx1"/>
                  </a:solidFill>
                </a:rPr>
                <a:t>. America, Nigeria Switzerland, Greece, India, </a:t>
              </a:r>
              <a:r>
                <a:rPr lang="en-US" sz="1600" i="1" dirty="0" err="1">
                  <a:solidFill>
                    <a:schemeClr val="tx1"/>
                  </a:solidFill>
                </a:rPr>
                <a:t>etc</a:t>
              </a:r>
              <a:r>
                <a:rPr lang="en-US" sz="1600" i="1" dirty="0">
                  <a:solidFill>
                    <a:schemeClr val="tx1"/>
                  </a:solidFill>
                </a:rPr>
                <a:t>)</a:t>
              </a:r>
            </a:p>
          </p:txBody>
        </p:sp>
        <p:sp>
          <p:nvSpPr>
            <p:cNvPr id="10" name="Arrow: Curved Down 14">
              <a:extLst>
                <a:ext uri="{FF2B5EF4-FFF2-40B4-BE49-F238E27FC236}">
                  <a16:creationId xmlns:a16="http://schemas.microsoft.com/office/drawing/2014/main" id="{48697564-51D6-7A41-9B32-71F2390CED97}"/>
                </a:ext>
              </a:extLst>
            </p:cNvPr>
            <p:cNvSpPr/>
            <p:nvPr/>
          </p:nvSpPr>
          <p:spPr>
            <a:xfrm>
              <a:off x="7326928" y="5820678"/>
              <a:ext cx="1034515" cy="274177"/>
            </a:xfrm>
            <a:prstGeom prst="curvedDownArrow">
              <a:avLst>
                <a:gd name="adj1" fmla="val 25000"/>
                <a:gd name="adj2" fmla="val 50000"/>
                <a:gd name="adj3" fmla="val 74754"/>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1" name="Arrow: Curved Down 15">
              <a:extLst>
                <a:ext uri="{FF2B5EF4-FFF2-40B4-BE49-F238E27FC236}">
                  <a16:creationId xmlns:a16="http://schemas.microsoft.com/office/drawing/2014/main" id="{D89C02BD-C38C-4142-8706-66DA0CD49063}"/>
                </a:ext>
              </a:extLst>
            </p:cNvPr>
            <p:cNvSpPr/>
            <p:nvPr/>
          </p:nvSpPr>
          <p:spPr>
            <a:xfrm rot="11952759">
              <a:off x="9714934" y="6093103"/>
              <a:ext cx="875695" cy="254396"/>
            </a:xfrm>
            <a:prstGeom prst="curvedDownArrow">
              <a:avLst>
                <a:gd name="adj1" fmla="val 25000"/>
                <a:gd name="adj2" fmla="val 50000"/>
                <a:gd name="adj3" fmla="val 68009"/>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12" name="TextBox 11">
            <a:extLst>
              <a:ext uri="{FF2B5EF4-FFF2-40B4-BE49-F238E27FC236}">
                <a16:creationId xmlns:a16="http://schemas.microsoft.com/office/drawing/2014/main" id="{4E2884F4-A65C-EA44-9D96-0FE087E4E896}"/>
              </a:ext>
            </a:extLst>
          </p:cNvPr>
          <p:cNvSpPr txBox="1"/>
          <p:nvPr/>
        </p:nvSpPr>
        <p:spPr>
          <a:xfrm>
            <a:off x="6712388" y="1989105"/>
            <a:ext cx="2132839" cy="2616101"/>
          </a:xfrm>
          <a:prstGeom prst="rect">
            <a:avLst/>
          </a:prstGeom>
          <a:noFill/>
          <a:effectLst>
            <a:outerShdw blurRad="50800" dist="50800" dir="5400000" sx="101000" sy="101000" algn="ctr" rotWithShape="0">
              <a:schemeClr val="bg1"/>
            </a:outerShdw>
          </a:effectLst>
          <a:scene3d>
            <a:camera prst="orthographicFront">
              <a:rot lat="20399993" lon="0" rev="0"/>
            </a:camera>
            <a:lightRig rig="threePt" dir="t"/>
          </a:scene3d>
        </p:spPr>
        <p:txBody>
          <a:bodyPr wrap="square" rtlCol="0">
            <a:spAutoFit/>
          </a:bodyPr>
          <a:lstStyle/>
          <a:p>
            <a:pPr algn="ctr"/>
            <a:r>
              <a:rPr lang="en-US" b="1" dirty="0">
                <a:solidFill>
                  <a:schemeClr val="bg1"/>
                </a:solidFill>
              </a:rPr>
              <a:t>An Emergent </a:t>
            </a:r>
          </a:p>
          <a:p>
            <a:pPr algn="ctr"/>
            <a:r>
              <a:rPr lang="en-US" b="1" dirty="0">
                <a:solidFill>
                  <a:schemeClr val="bg1"/>
                </a:solidFill>
              </a:rPr>
              <a:t>3</a:t>
            </a:r>
            <a:r>
              <a:rPr lang="en-US" b="1" baseline="30000" dirty="0">
                <a:solidFill>
                  <a:schemeClr val="bg1"/>
                </a:solidFill>
              </a:rPr>
              <a:t>rd</a:t>
            </a:r>
            <a:r>
              <a:rPr lang="en-US" b="1" dirty="0">
                <a:solidFill>
                  <a:schemeClr val="bg1"/>
                </a:solidFill>
              </a:rPr>
              <a:t> Culture</a:t>
            </a:r>
          </a:p>
          <a:p>
            <a:pPr algn="ctr"/>
            <a:endParaRPr lang="en-US" sz="1600" b="1" dirty="0">
              <a:solidFill>
                <a:schemeClr val="bg1"/>
              </a:solidFill>
            </a:endParaRPr>
          </a:p>
          <a:p>
            <a:pPr algn="ctr"/>
            <a:r>
              <a:rPr lang="en-US" sz="1600" i="1" dirty="0">
                <a:solidFill>
                  <a:schemeClr val="bg1"/>
                </a:solidFill>
              </a:rPr>
              <a:t>A newly-formed interstitial culture; </a:t>
            </a:r>
          </a:p>
          <a:p>
            <a:pPr algn="ctr"/>
            <a:r>
              <a:rPr lang="en-US" sz="1600" i="1" dirty="0">
                <a:solidFill>
                  <a:schemeClr val="bg1"/>
                </a:solidFill>
              </a:rPr>
              <a:t>an i</a:t>
            </a:r>
            <a:r>
              <a:rPr lang="en-US" sz="1600" b="1" i="1" dirty="0">
                <a:solidFill>
                  <a:schemeClr val="bg1"/>
                </a:solidFill>
              </a:rPr>
              <a:t>n-between</a:t>
            </a:r>
            <a:r>
              <a:rPr lang="en-US" sz="1600" i="1" dirty="0">
                <a:solidFill>
                  <a:schemeClr val="bg1"/>
                </a:solidFill>
              </a:rPr>
              <a:t> home and host cultures.</a:t>
            </a:r>
          </a:p>
          <a:p>
            <a:pPr algn="ctr"/>
            <a:endParaRPr lang="en-US" sz="1600" i="1" dirty="0">
              <a:solidFill>
                <a:schemeClr val="bg1"/>
              </a:solidFill>
            </a:endParaRPr>
          </a:p>
          <a:p>
            <a:pPr algn="ctr"/>
            <a:r>
              <a:rPr lang="en-US" sz="1600" b="1" i="1" dirty="0">
                <a:solidFill>
                  <a:schemeClr val="bg1"/>
                </a:solidFill>
              </a:rPr>
              <a:t>A neither/nor world</a:t>
            </a:r>
          </a:p>
          <a:p>
            <a:endParaRPr lang="en-US" sz="1600" dirty="0">
              <a:solidFill>
                <a:schemeClr val="bg1"/>
              </a:solidFill>
            </a:endParaRPr>
          </a:p>
        </p:txBody>
      </p:sp>
      <p:sp>
        <p:nvSpPr>
          <p:cNvPr id="14" name="TextBox 13">
            <a:extLst>
              <a:ext uri="{FF2B5EF4-FFF2-40B4-BE49-F238E27FC236}">
                <a16:creationId xmlns:a16="http://schemas.microsoft.com/office/drawing/2014/main" id="{29C18ECA-08D5-C44A-A318-8F9031431017}"/>
              </a:ext>
            </a:extLst>
          </p:cNvPr>
          <p:cNvSpPr txBox="1"/>
          <p:nvPr/>
        </p:nvSpPr>
        <p:spPr>
          <a:xfrm>
            <a:off x="4004572" y="4727634"/>
            <a:ext cx="7758390" cy="1908215"/>
          </a:xfrm>
          <a:prstGeom prst="rect">
            <a:avLst/>
          </a:prstGeom>
          <a:noFill/>
          <a:effectLst>
            <a:softEdge rad="12700"/>
          </a:effectLst>
        </p:spPr>
        <p:txBody>
          <a:bodyPr wrap="square" rtlCol="0">
            <a:spAutoFit/>
          </a:bodyPr>
          <a:lstStyle/>
          <a:p>
            <a:pPr algn="ctr"/>
            <a:r>
              <a:rPr lang="en-US" b="1" i="1" dirty="0"/>
              <a:t>TCKs: </a:t>
            </a:r>
            <a:r>
              <a:rPr lang="en-US" i="1" dirty="0"/>
              <a:t>those who navigated significant cross-cultural transitions different from home culture, </a:t>
            </a:r>
            <a:r>
              <a:rPr lang="en-US" b="1" i="1" dirty="0"/>
              <a:t>before 18 </a:t>
            </a:r>
            <a:r>
              <a:rPr lang="en-US" b="1" i="1" dirty="0" err="1"/>
              <a:t>yrs</a:t>
            </a:r>
            <a:r>
              <a:rPr lang="en-US" b="1" i="1" dirty="0"/>
              <a:t> old, as children or teens </a:t>
            </a:r>
          </a:p>
          <a:p>
            <a:pPr algn="ctr"/>
            <a:r>
              <a:rPr lang="en-US" sz="1400" i="1" dirty="0"/>
              <a:t>(</a:t>
            </a:r>
            <a:r>
              <a:rPr lang="en-US" sz="1400" b="1" i="1" dirty="0"/>
              <a:t>adult TCKs –</a:t>
            </a:r>
            <a:r>
              <a:rPr lang="en-US" sz="1400" i="1" dirty="0"/>
              <a:t> those who moved younger as TCKs </a:t>
            </a:r>
            <a:r>
              <a:rPr lang="en-US" sz="1400" b="1" i="1" dirty="0"/>
              <a:t>but are now older than 18)</a:t>
            </a:r>
          </a:p>
          <a:p>
            <a:pPr algn="ctr"/>
            <a:endParaRPr lang="en-US" sz="1400" i="1" dirty="0"/>
          </a:p>
          <a:p>
            <a:pPr algn="ctr"/>
            <a:r>
              <a:rPr lang="en-US" b="1" i="1" dirty="0"/>
              <a:t>TCAs: </a:t>
            </a:r>
            <a:r>
              <a:rPr lang="en-US" i="1" dirty="0"/>
              <a:t>those who navigated significant cross-cultural transitions different from home culture,</a:t>
            </a:r>
          </a:p>
          <a:p>
            <a:pPr algn="ctr"/>
            <a:r>
              <a:rPr lang="en-US" b="1" i="1" dirty="0"/>
              <a:t>after 18 </a:t>
            </a:r>
            <a:r>
              <a:rPr lang="en-US" b="1" i="1" dirty="0" err="1"/>
              <a:t>yrs</a:t>
            </a:r>
            <a:r>
              <a:rPr lang="en-US" b="1" i="1" dirty="0"/>
              <a:t> old, as adults</a:t>
            </a:r>
          </a:p>
        </p:txBody>
      </p:sp>
      <p:sp>
        <p:nvSpPr>
          <p:cNvPr id="15" name="TextBox 14">
            <a:extLst>
              <a:ext uri="{FF2B5EF4-FFF2-40B4-BE49-F238E27FC236}">
                <a16:creationId xmlns:a16="http://schemas.microsoft.com/office/drawing/2014/main" id="{B244A4F5-F200-B24C-B6E8-2E27FCC47805}"/>
              </a:ext>
            </a:extLst>
          </p:cNvPr>
          <p:cNvSpPr txBox="1"/>
          <p:nvPr/>
        </p:nvSpPr>
        <p:spPr>
          <a:xfrm>
            <a:off x="3847209" y="1459558"/>
            <a:ext cx="8073116" cy="461666"/>
          </a:xfrm>
          <a:prstGeom prst="rect">
            <a:avLst/>
          </a:prstGeom>
          <a:noFill/>
          <a:effectLst>
            <a:softEdge rad="12700"/>
          </a:effectLst>
        </p:spPr>
        <p:txBody>
          <a:bodyPr wrap="square" rtlCol="0">
            <a:spAutoFit/>
          </a:bodyPr>
          <a:lstStyle/>
          <a:p>
            <a:pPr algn="ctr"/>
            <a:r>
              <a:rPr lang="en-US" sz="2400" b="1" i="1" dirty="0"/>
              <a:t>Who are Third Culture Kids &amp; Third Culture Adults? </a:t>
            </a:r>
          </a:p>
        </p:txBody>
      </p:sp>
      <p:sp>
        <p:nvSpPr>
          <p:cNvPr id="3" name="Rectangle 2">
            <a:extLst>
              <a:ext uri="{FF2B5EF4-FFF2-40B4-BE49-F238E27FC236}">
                <a16:creationId xmlns:a16="http://schemas.microsoft.com/office/drawing/2014/main" id="{2FA680E0-FC2E-3E40-B1CC-49DC0BC7CB7E}"/>
              </a:ext>
            </a:extLst>
          </p:cNvPr>
          <p:cNvSpPr/>
          <p:nvPr/>
        </p:nvSpPr>
        <p:spPr>
          <a:xfrm>
            <a:off x="153908" y="5743297"/>
            <a:ext cx="3693301" cy="861774"/>
          </a:xfrm>
          <a:prstGeom prst="rect">
            <a:avLst/>
          </a:prstGeom>
        </p:spPr>
        <p:txBody>
          <a:bodyPr wrap="square">
            <a:spAutoFit/>
          </a:bodyPr>
          <a:lstStyle/>
          <a:p>
            <a:r>
              <a:rPr lang="en-US" i="1" dirty="0">
                <a:latin typeface="adobe-garamond-pro"/>
              </a:rPr>
              <a:t>Third Culture Kids-Growing Up Among Worlds</a:t>
            </a:r>
            <a:r>
              <a:rPr lang="en-US" dirty="0">
                <a:latin typeface="adobe-garamond-pro"/>
              </a:rPr>
              <a:t> </a:t>
            </a:r>
            <a:r>
              <a:rPr lang="en-US" sz="1400" dirty="0">
                <a:latin typeface="adobe-garamond-pro"/>
              </a:rPr>
              <a:t>by David C. Pollock, Ruth E. Van </a:t>
            </a:r>
            <a:r>
              <a:rPr lang="en-US" sz="1400" dirty="0" err="1">
                <a:latin typeface="adobe-garamond-pro"/>
              </a:rPr>
              <a:t>Reken</a:t>
            </a:r>
            <a:r>
              <a:rPr lang="en-US" sz="1400" dirty="0">
                <a:latin typeface="adobe-garamond-pro"/>
              </a:rPr>
              <a:t>, and Michael V. Pollock.</a:t>
            </a:r>
            <a:endParaRPr lang="en-US" dirty="0"/>
          </a:p>
        </p:txBody>
      </p:sp>
    </p:spTree>
    <p:extLst>
      <p:ext uri="{BB962C8B-B14F-4D97-AF65-F5344CB8AC3E}">
        <p14:creationId xmlns:p14="http://schemas.microsoft.com/office/powerpoint/2010/main" val="403180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1"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F9841D-94E4-CB43-BA21-5004B6EB310A}"/>
              </a:ext>
            </a:extLst>
          </p:cNvPr>
          <p:cNvSpPr>
            <a:spLocks noGrp="1"/>
          </p:cNvSpPr>
          <p:nvPr>
            <p:ph type="title"/>
          </p:nvPr>
        </p:nvSpPr>
        <p:spPr>
          <a:xfrm>
            <a:off x="247664" y="1056554"/>
            <a:ext cx="12374582" cy="1549655"/>
          </a:xfrm>
          <a:prstGeom prst="rect">
            <a:avLst/>
          </a:prstGeom>
        </p:spPr>
        <p:txBody>
          <a:bodyPr wrap="square">
            <a:spAutoFit/>
          </a:bodyPr>
          <a:lstStyle/>
          <a:p>
            <a:r>
              <a:rPr lang="en-US" sz="6000" b="1" dirty="0">
                <a:latin typeface="Papyrus Condensed" panose="020B0602040200020303" pitchFamily="34" charset="77"/>
                <a:ea typeface="AppleGothic" pitchFamily="2" charset="-127"/>
                <a:cs typeface="LingWai TC Medium" panose="03050602040302020204" pitchFamily="66" charset="-120"/>
              </a:rPr>
              <a:t>Stories from Ruth…</a:t>
            </a:r>
            <a:br>
              <a:rPr lang="en-US" sz="6000" b="1" dirty="0">
                <a:latin typeface="Papyrus Condensed" panose="020B0602040200020303" pitchFamily="34" charset="77"/>
                <a:ea typeface="AppleGothic" pitchFamily="2" charset="-127"/>
                <a:cs typeface="LingWai TC Medium" panose="03050602040302020204" pitchFamily="66" charset="-120"/>
              </a:rPr>
            </a:br>
            <a:r>
              <a:rPr lang="en-US" dirty="0">
                <a:latin typeface="Papyrus Condensed" panose="020B0602040200020303" pitchFamily="34" charset="77"/>
                <a:ea typeface="AppleGothic" pitchFamily="2" charset="-127"/>
                <a:cs typeface="LingWai TC Medium" panose="03050602040302020204" pitchFamily="66" charset="-120"/>
              </a:rPr>
              <a:t>Co-author, Third Culture Kids, Growing up among worlds</a:t>
            </a:r>
            <a:endParaRPr lang="en-US" sz="6000" dirty="0"/>
          </a:p>
        </p:txBody>
      </p:sp>
      <p:sp>
        <p:nvSpPr>
          <p:cNvPr id="2" name="Rectangle 1">
            <a:extLst>
              <a:ext uri="{FF2B5EF4-FFF2-40B4-BE49-F238E27FC236}">
                <a16:creationId xmlns:a16="http://schemas.microsoft.com/office/drawing/2014/main" id="{700D1B91-C4EB-894C-9A59-31D3385A42C4}"/>
              </a:ext>
            </a:extLst>
          </p:cNvPr>
          <p:cNvSpPr/>
          <p:nvPr/>
        </p:nvSpPr>
        <p:spPr>
          <a:xfrm>
            <a:off x="6024496" y="3906918"/>
            <a:ext cx="4539004" cy="1938992"/>
          </a:xfrm>
          <a:prstGeom prst="rect">
            <a:avLst/>
          </a:prstGeom>
        </p:spPr>
        <p:txBody>
          <a:bodyPr wrap="square">
            <a:spAutoFit/>
          </a:bodyPr>
          <a:lstStyle/>
          <a:p>
            <a:r>
              <a:rPr lang="en-US" sz="2000" i="1" dirty="0"/>
              <a:t>Hidden losses refer to </a:t>
            </a:r>
            <a:r>
              <a:rPr lang="en-US" sz="2000" b="1" i="1" dirty="0"/>
              <a:t>unrecognized losses </a:t>
            </a:r>
            <a:r>
              <a:rPr lang="en-US" sz="2000" i="1" dirty="0"/>
              <a:t>that </a:t>
            </a:r>
            <a:r>
              <a:rPr lang="en-US" sz="2000" b="1" i="1" dirty="0"/>
              <a:t>did not receive healing from proper mourning. </a:t>
            </a:r>
          </a:p>
          <a:p>
            <a:r>
              <a:rPr lang="en-US" sz="2000" i="1" dirty="0"/>
              <a:t>			Ruth Van </a:t>
            </a:r>
            <a:r>
              <a:rPr lang="en-US" sz="2000" i="1" dirty="0" err="1"/>
              <a:t>Reken</a:t>
            </a:r>
            <a:endParaRPr lang="en-US" sz="2000" i="1" dirty="0"/>
          </a:p>
          <a:p>
            <a:endParaRPr lang="en-US" sz="2000" i="1" dirty="0"/>
          </a:p>
          <a:p>
            <a:endParaRPr lang="en-US" sz="2000" i="1" dirty="0"/>
          </a:p>
        </p:txBody>
      </p:sp>
      <p:pic>
        <p:nvPicPr>
          <p:cNvPr id="5" name="Picture 4">
            <a:extLst>
              <a:ext uri="{FF2B5EF4-FFF2-40B4-BE49-F238E27FC236}">
                <a16:creationId xmlns:a16="http://schemas.microsoft.com/office/drawing/2014/main" id="{6BBD92B1-75C0-7946-BD03-C4D0E63223A1}"/>
              </a:ext>
            </a:extLst>
          </p:cNvPr>
          <p:cNvPicPr>
            <a:picLocks noChangeAspect="1"/>
          </p:cNvPicPr>
          <p:nvPr/>
        </p:nvPicPr>
        <p:blipFill>
          <a:blip r:embed="rId3">
            <a:alphaModFix amt="85000"/>
            <a:extLst>
              <a:ext uri="{BEBA8EAE-BF5A-486C-A8C5-ECC9F3942E4B}">
                <a14:imgProps xmlns:a14="http://schemas.microsoft.com/office/drawing/2010/main">
                  <a14:imgLayer>
                    <a14:imgEffect>
                      <a14:sharpenSoften amount="26000"/>
                    </a14:imgEffect>
                    <a14:imgEffect>
                      <a14:saturation sat="183000"/>
                    </a14:imgEffect>
                    <a14:imgEffect>
                      <a14:brightnessContrast bright="4000" contrast="-10000"/>
                    </a14:imgEffect>
                  </a14:imgLayer>
                </a14:imgProps>
              </a:ext>
            </a:extLst>
          </a:blip>
          <a:stretch>
            <a:fillRect/>
          </a:stretch>
        </p:blipFill>
        <p:spPr>
          <a:xfrm>
            <a:off x="434715" y="2827590"/>
            <a:ext cx="4876800" cy="3479800"/>
          </a:xfrm>
          <a:prstGeom prst="rect">
            <a:avLst/>
          </a:prstGeom>
        </p:spPr>
      </p:pic>
    </p:spTree>
    <p:extLst>
      <p:ext uri="{BB962C8B-B14F-4D97-AF65-F5344CB8AC3E}">
        <p14:creationId xmlns:p14="http://schemas.microsoft.com/office/powerpoint/2010/main" val="123922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419286-F95A-394A-A198-6925AF243CD5}"/>
              </a:ext>
            </a:extLst>
          </p:cNvPr>
          <p:cNvSpPr/>
          <p:nvPr/>
        </p:nvSpPr>
        <p:spPr>
          <a:xfrm>
            <a:off x="1160046" y="2558509"/>
            <a:ext cx="8801077" cy="2308324"/>
          </a:xfrm>
          <a:prstGeom prst="rect">
            <a:avLst/>
          </a:prstGeom>
        </p:spPr>
        <p:txBody>
          <a:bodyPr wrap="square">
            <a:spAutoFit/>
          </a:bodyPr>
          <a:lstStyle/>
          <a:p>
            <a:pPr algn="r"/>
            <a:r>
              <a:rPr lang="en-US" sz="2400" i="1" dirty="0">
                <a:latin typeface="Calibri" panose="020F0502020204030204" pitchFamily="34" charset="0"/>
              </a:rPr>
              <a:t>" …It is often nestled within the good of the experience that </a:t>
            </a:r>
            <a:r>
              <a:rPr lang="en-US" sz="2400" b="1" i="1" dirty="0">
                <a:latin typeface="Calibri" panose="020F0502020204030204" pitchFamily="34" charset="0"/>
              </a:rPr>
              <a:t>it isn’t even visible</a:t>
            </a:r>
            <a:r>
              <a:rPr lang="en-US" sz="2400" i="1" dirty="0">
                <a:latin typeface="Calibri" panose="020F0502020204030204" pitchFamily="34" charset="0"/>
              </a:rPr>
              <a:t>.” </a:t>
            </a:r>
          </a:p>
          <a:p>
            <a:pPr algn="r"/>
            <a:r>
              <a:rPr lang="en-US" sz="2400" i="1" dirty="0">
                <a:latin typeface="Calibri" panose="020F0502020204030204" pitchFamily="34" charset="0"/>
              </a:rPr>
              <a:t>                                                        </a:t>
            </a:r>
          </a:p>
          <a:p>
            <a:pPr algn="r"/>
            <a:r>
              <a:rPr lang="en-US" sz="2400" i="1" dirty="0">
                <a:latin typeface="Calibri" panose="020F0502020204030204" pitchFamily="34" charset="0"/>
              </a:rPr>
              <a:t> But if the losses are ‘</a:t>
            </a:r>
            <a:r>
              <a:rPr lang="en-US" sz="2400" b="1" i="1" dirty="0">
                <a:latin typeface="Calibri" panose="020F0502020204030204" pitchFamily="34" charset="0"/>
              </a:rPr>
              <a:t>hidden’, </a:t>
            </a:r>
            <a:r>
              <a:rPr lang="en-US" sz="2400" i="1" dirty="0">
                <a:latin typeface="Calibri" panose="020F0502020204030204" pitchFamily="34" charset="0"/>
              </a:rPr>
              <a:t>the </a:t>
            </a:r>
            <a:r>
              <a:rPr lang="en-US" sz="2400" b="1" i="1" dirty="0">
                <a:latin typeface="Calibri" panose="020F0502020204030204" pitchFamily="34" charset="0"/>
              </a:rPr>
              <a:t>grief is not acknowledged or recognized, </a:t>
            </a:r>
            <a:r>
              <a:rPr lang="en-US" sz="2400" i="1" dirty="0">
                <a:latin typeface="Calibri" panose="020F0502020204030204" pitchFamily="34" charset="0"/>
              </a:rPr>
              <a:t>it remains </a:t>
            </a:r>
            <a:r>
              <a:rPr lang="en-US" sz="2400" b="1" i="1" dirty="0">
                <a:latin typeface="Calibri" panose="020F0502020204030204" pitchFamily="34" charset="0"/>
              </a:rPr>
              <a:t>unresolved</a:t>
            </a:r>
            <a:r>
              <a:rPr lang="en-US" sz="2400" i="1" dirty="0">
                <a:latin typeface="Calibri" panose="020F0502020204030204" pitchFamily="34" charset="0"/>
              </a:rPr>
              <a:t>…</a:t>
            </a:r>
          </a:p>
          <a:p>
            <a:pPr algn="r"/>
            <a:r>
              <a:rPr lang="en-US" sz="2400" i="1" dirty="0">
                <a:latin typeface="Calibri" panose="020F0502020204030204" pitchFamily="34" charset="0"/>
              </a:rPr>
              <a:t>	</a:t>
            </a:r>
          </a:p>
        </p:txBody>
      </p:sp>
      <p:sp>
        <p:nvSpPr>
          <p:cNvPr id="5" name="Title 1">
            <a:extLst>
              <a:ext uri="{FF2B5EF4-FFF2-40B4-BE49-F238E27FC236}">
                <a16:creationId xmlns:a16="http://schemas.microsoft.com/office/drawing/2014/main" id="{51CADB01-D3FA-9346-8E32-83CC722BDD1D}"/>
              </a:ext>
            </a:extLst>
          </p:cNvPr>
          <p:cNvSpPr txBox="1">
            <a:spLocks noGrp="1"/>
          </p:cNvSpPr>
          <p:nvPr>
            <p:ph type="title"/>
          </p:nvPr>
        </p:nvSpPr>
        <p:spPr>
          <a:xfrm>
            <a:off x="424774" y="559679"/>
            <a:ext cx="113424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Papyrus" panose="020B0602040200020303" pitchFamily="34" charset="77"/>
              </a:rPr>
              <a:t>Why are ‘hidden losses’ important to talk about?</a:t>
            </a:r>
          </a:p>
        </p:txBody>
      </p:sp>
    </p:spTree>
    <p:extLst>
      <p:ext uri="{BB962C8B-B14F-4D97-AF65-F5344CB8AC3E}">
        <p14:creationId xmlns:p14="http://schemas.microsoft.com/office/powerpoint/2010/main" val="412424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266C52A-97CC-A747-A7CE-823953BC396D}"/>
              </a:ext>
            </a:extLst>
          </p:cNvPr>
          <p:cNvGraphicFramePr>
            <a:graphicFrameLocks noGrp="1"/>
          </p:cNvGraphicFramePr>
          <p:nvPr>
            <p:ph idx="1"/>
            <p:extLst>
              <p:ext uri="{D42A27DB-BD31-4B8C-83A1-F6EECF244321}">
                <p14:modId xmlns:p14="http://schemas.microsoft.com/office/powerpoint/2010/main" val="52812124"/>
              </p:ext>
            </p:extLst>
          </p:nvPr>
        </p:nvGraphicFramePr>
        <p:xfrm>
          <a:off x="0" y="941148"/>
          <a:ext cx="10515600" cy="3658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A104CA18-2AE7-3144-B32A-D0D62FA2E854}"/>
              </a:ext>
            </a:extLst>
          </p:cNvPr>
          <p:cNvSpPr txBox="1">
            <a:spLocks/>
          </p:cNvSpPr>
          <p:nvPr/>
        </p:nvSpPr>
        <p:spPr>
          <a:xfrm>
            <a:off x="140346" y="20091"/>
            <a:ext cx="117824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Papyrus" panose="020B0602040200020303" pitchFamily="34" charset="77"/>
              </a:rPr>
              <a:t>How do hidden losses come about? </a:t>
            </a:r>
          </a:p>
        </p:txBody>
      </p:sp>
      <p:sp>
        <p:nvSpPr>
          <p:cNvPr id="2" name="Rectangle 1">
            <a:extLst>
              <a:ext uri="{FF2B5EF4-FFF2-40B4-BE49-F238E27FC236}">
                <a16:creationId xmlns:a16="http://schemas.microsoft.com/office/drawing/2014/main" id="{5140FEEE-B788-4B47-815F-C17E8AE9DB5E}"/>
              </a:ext>
            </a:extLst>
          </p:cNvPr>
          <p:cNvSpPr/>
          <p:nvPr/>
        </p:nvSpPr>
        <p:spPr>
          <a:xfrm>
            <a:off x="0" y="4374492"/>
            <a:ext cx="4817423" cy="707886"/>
          </a:xfrm>
          <a:prstGeom prst="rect">
            <a:avLst/>
          </a:prstGeom>
        </p:spPr>
        <p:txBody>
          <a:bodyPr wrap="square">
            <a:spAutoFit/>
          </a:bodyPr>
          <a:lstStyle/>
          <a:p>
            <a:pPr lvl="0" algn="ctr"/>
            <a:r>
              <a:rPr lang="en-US" sz="2000" dirty="0"/>
              <a:t>e.g. homes, pets, possessions, friends, money, food, languages…</a:t>
            </a:r>
            <a:endParaRPr lang="en-US" sz="2000" dirty="0">
              <a:latin typeface="AppleGothic" pitchFamily="2" charset="-127"/>
              <a:ea typeface="AppleGothic" pitchFamily="2" charset="-127"/>
              <a:cs typeface="LingWai TC Medium" panose="03050602040302020204" pitchFamily="66" charset="-120"/>
            </a:endParaRPr>
          </a:p>
        </p:txBody>
      </p:sp>
      <p:sp>
        <p:nvSpPr>
          <p:cNvPr id="3" name="Rectangle 2">
            <a:extLst>
              <a:ext uri="{FF2B5EF4-FFF2-40B4-BE49-F238E27FC236}">
                <a16:creationId xmlns:a16="http://schemas.microsoft.com/office/drawing/2014/main" id="{4DAE455F-A46E-274E-BB6C-7C282537B46E}"/>
              </a:ext>
            </a:extLst>
          </p:cNvPr>
          <p:cNvSpPr/>
          <p:nvPr/>
        </p:nvSpPr>
        <p:spPr>
          <a:xfrm>
            <a:off x="5544767" y="4252048"/>
            <a:ext cx="6647233" cy="1323439"/>
          </a:xfrm>
          <a:prstGeom prst="rect">
            <a:avLst/>
          </a:prstGeom>
        </p:spPr>
        <p:txBody>
          <a:bodyPr wrap="square">
            <a:spAutoFit/>
          </a:bodyPr>
          <a:lstStyle/>
          <a:p>
            <a:pPr lvl="0"/>
            <a:r>
              <a:rPr lang="en-US" sz="2000" dirty="0">
                <a:ea typeface="AppleGothic" pitchFamily="2" charset="-127"/>
              </a:rPr>
              <a:t>e.g. status, </a:t>
            </a:r>
          </a:p>
          <a:p>
            <a:pPr lvl="0"/>
            <a:r>
              <a:rPr lang="en-US" sz="2000" dirty="0">
                <a:ea typeface="AppleGothic" pitchFamily="2" charset="-127"/>
              </a:rPr>
              <a:t>lifestyle, identity, independence, comfort, security, freedom,</a:t>
            </a:r>
          </a:p>
          <a:p>
            <a:pPr lvl="0"/>
            <a:r>
              <a:rPr lang="en-US" sz="2000" dirty="0">
                <a:ea typeface="AppleGothic" pitchFamily="2" charset="-127"/>
                <a:cs typeface="LingWai TC Medium" panose="03050602040302020204" pitchFamily="66" charset="-120"/>
              </a:rPr>
              <a:t>”access to who you are” when you express yourself in a particular language</a:t>
            </a:r>
          </a:p>
        </p:txBody>
      </p:sp>
      <p:sp>
        <p:nvSpPr>
          <p:cNvPr id="7" name="TextBox 6">
            <a:extLst>
              <a:ext uri="{FF2B5EF4-FFF2-40B4-BE49-F238E27FC236}">
                <a16:creationId xmlns:a16="http://schemas.microsoft.com/office/drawing/2014/main" id="{129DF6EF-066A-FE4F-AB90-C11841EF8772}"/>
              </a:ext>
            </a:extLst>
          </p:cNvPr>
          <p:cNvSpPr txBox="1"/>
          <p:nvPr/>
        </p:nvSpPr>
        <p:spPr>
          <a:xfrm>
            <a:off x="1235210" y="6058443"/>
            <a:ext cx="9142917" cy="461665"/>
          </a:xfrm>
          <a:prstGeom prst="rect">
            <a:avLst/>
          </a:prstGeom>
          <a:noFill/>
          <a:ln>
            <a:solidFill>
              <a:schemeClr val="accent3"/>
            </a:solidFill>
          </a:ln>
        </p:spPr>
        <p:txBody>
          <a:bodyPr wrap="square" rtlCol="0">
            <a:spAutoFit/>
          </a:bodyPr>
          <a:lstStyle/>
          <a:p>
            <a:pPr algn="ctr"/>
            <a:r>
              <a:rPr lang="en-US" sz="2400" dirty="0"/>
              <a:t>It is the</a:t>
            </a:r>
            <a:r>
              <a:rPr lang="en-US" sz="2400" b="1" dirty="0"/>
              <a:t> meaning attached to what you lost—that</a:t>
            </a:r>
            <a:r>
              <a:rPr lang="en-US" sz="2400" dirty="0"/>
              <a:t> is</a:t>
            </a:r>
            <a:r>
              <a:rPr lang="en-US" sz="2400" i="1" dirty="0"/>
              <a:t> </a:t>
            </a:r>
            <a:r>
              <a:rPr lang="en-US" sz="2400" dirty="0"/>
              <a:t>the </a:t>
            </a:r>
            <a:r>
              <a:rPr lang="en-US" sz="2400" b="1" dirty="0"/>
              <a:t>actual loss</a:t>
            </a:r>
            <a:r>
              <a:rPr lang="en-US" sz="2400" dirty="0"/>
              <a:t>…</a:t>
            </a:r>
          </a:p>
        </p:txBody>
      </p:sp>
      <p:sp>
        <p:nvSpPr>
          <p:cNvPr id="5" name="Rectangle 4">
            <a:extLst>
              <a:ext uri="{FF2B5EF4-FFF2-40B4-BE49-F238E27FC236}">
                <a16:creationId xmlns:a16="http://schemas.microsoft.com/office/drawing/2014/main" id="{8AEA1A56-574F-CD47-B751-463E9C55485D}"/>
              </a:ext>
            </a:extLst>
          </p:cNvPr>
          <p:cNvSpPr/>
          <p:nvPr/>
        </p:nvSpPr>
        <p:spPr>
          <a:xfrm>
            <a:off x="7159271" y="1187355"/>
            <a:ext cx="5032729" cy="646331"/>
          </a:xfrm>
          <a:prstGeom prst="rect">
            <a:avLst/>
          </a:prstGeom>
        </p:spPr>
        <p:txBody>
          <a:bodyPr wrap="square">
            <a:spAutoFit/>
          </a:bodyPr>
          <a:lstStyle/>
          <a:p>
            <a:r>
              <a:rPr lang="en-US" i="1" dirty="0"/>
              <a:t>“The reality is that with every transition, </a:t>
            </a:r>
          </a:p>
          <a:p>
            <a:r>
              <a:rPr lang="en-US" b="1" i="1" dirty="0"/>
              <a:t>there is loss, even when there is ultimate gain.</a:t>
            </a:r>
            <a:r>
              <a:rPr lang="en-US" i="1" dirty="0"/>
              <a:t>”</a:t>
            </a:r>
          </a:p>
        </p:txBody>
      </p:sp>
    </p:spTree>
    <p:extLst>
      <p:ext uri="{BB962C8B-B14F-4D97-AF65-F5344CB8AC3E}">
        <p14:creationId xmlns:p14="http://schemas.microsoft.com/office/powerpoint/2010/main" val="17363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17D814-D0C7-BB48-9B7F-A10C699A8810}"/>
              </a:ext>
            </a:extLst>
          </p:cNvPr>
          <p:cNvSpPr/>
          <p:nvPr/>
        </p:nvSpPr>
        <p:spPr>
          <a:xfrm>
            <a:off x="540624" y="3703705"/>
            <a:ext cx="10075495" cy="2308324"/>
          </a:xfrm>
          <a:prstGeom prst="rect">
            <a:avLst/>
          </a:prstGeom>
        </p:spPr>
        <p:txBody>
          <a:bodyPr wrap="square">
            <a:spAutoFit/>
          </a:bodyPr>
          <a:lstStyle/>
          <a:p>
            <a:r>
              <a:rPr lang="en-US" sz="2400" i="1" dirty="0">
                <a:latin typeface="+mj-lt"/>
              </a:rPr>
              <a:t>Realization:</a:t>
            </a:r>
          </a:p>
          <a:p>
            <a:r>
              <a:rPr lang="en-US" sz="2400" i="1" dirty="0">
                <a:latin typeface="+mj-lt"/>
              </a:rPr>
              <a:t> </a:t>
            </a:r>
          </a:p>
          <a:p>
            <a:pPr marL="342900" indent="-342900">
              <a:buFont typeface="Arial" panose="020B0604020202020204" pitchFamily="34" charset="0"/>
              <a:buChar char="•"/>
            </a:pPr>
            <a:r>
              <a:rPr lang="en-US" sz="2400" i="1" dirty="0">
                <a:latin typeface="+mj-lt"/>
              </a:rPr>
              <a:t>Reciprocity between tangibles and intangibles </a:t>
            </a:r>
          </a:p>
          <a:p>
            <a:pPr marL="342900" indent="-342900">
              <a:buFont typeface="Arial" panose="020B0604020202020204" pitchFamily="34" charset="0"/>
              <a:buChar char="•"/>
            </a:pPr>
            <a:r>
              <a:rPr lang="en-US" sz="2400" i="1" dirty="0">
                <a:latin typeface="+mj-lt"/>
              </a:rPr>
              <a:t>Reciprocity between you and what you miss</a:t>
            </a:r>
          </a:p>
          <a:p>
            <a:endParaRPr lang="en-US" sz="2400" i="1" dirty="0">
              <a:latin typeface="+mj-lt"/>
            </a:endParaRPr>
          </a:p>
          <a:p>
            <a:endParaRPr lang="en-US" sz="2400" i="1" dirty="0">
              <a:latin typeface="+mj-lt"/>
            </a:endParaRPr>
          </a:p>
        </p:txBody>
      </p:sp>
      <p:sp>
        <p:nvSpPr>
          <p:cNvPr id="11" name="Content Placeholder 3">
            <a:extLst>
              <a:ext uri="{FF2B5EF4-FFF2-40B4-BE49-F238E27FC236}">
                <a16:creationId xmlns:a16="http://schemas.microsoft.com/office/drawing/2014/main" id="{B865E108-AA1F-3040-A4B3-E1A8319AE769}"/>
              </a:ext>
            </a:extLst>
          </p:cNvPr>
          <p:cNvSpPr txBox="1">
            <a:spLocks/>
          </p:cNvSpPr>
          <p:nvPr/>
        </p:nvSpPr>
        <p:spPr>
          <a:xfrm>
            <a:off x="4007795" y="1050586"/>
            <a:ext cx="7658024" cy="208672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i="1" dirty="0">
                <a:latin typeface="Calibri" panose="020F0502020204030204" pitchFamily="34" charset="0"/>
              </a:rPr>
              <a:t>"The real issue is that in these types of </a:t>
            </a:r>
            <a:r>
              <a:rPr lang="en-US" sz="2400" b="1" i="1" dirty="0">
                <a:solidFill>
                  <a:schemeClr val="accent1"/>
                </a:solidFill>
                <a:latin typeface="Calibri" panose="020F0502020204030204" pitchFamily="34" charset="0"/>
              </a:rPr>
              <a:t>invisible losses</a:t>
            </a:r>
            <a:r>
              <a:rPr lang="en-US" sz="2400" i="1" dirty="0">
                <a:latin typeface="Calibri" panose="020F0502020204030204" pitchFamily="34" charset="0"/>
              </a:rPr>
              <a:t>, where the </a:t>
            </a:r>
            <a:r>
              <a:rPr lang="en-US" sz="2400" b="1" i="1" dirty="0">
                <a:solidFill>
                  <a:srgbClr val="7030A0"/>
                </a:solidFill>
                <a:latin typeface="Calibri" panose="020F0502020204030204" pitchFamily="34" charset="0"/>
              </a:rPr>
              <a:t>tangible and intangible are so inextricably intertwined</a:t>
            </a:r>
            <a:r>
              <a:rPr lang="en-US" sz="2400" i="1" dirty="0">
                <a:latin typeface="Calibri" panose="020F0502020204030204" pitchFamily="34" charset="0"/>
              </a:rPr>
              <a:t>, </a:t>
            </a:r>
            <a:r>
              <a:rPr lang="en-US" sz="2400" b="1" i="1" dirty="0">
                <a:solidFill>
                  <a:schemeClr val="accent1"/>
                </a:solidFill>
                <a:latin typeface="Calibri" panose="020F0502020204030204" pitchFamily="34" charset="0"/>
              </a:rPr>
              <a:t>no one actually died or was divorced,</a:t>
            </a:r>
            <a:r>
              <a:rPr lang="en-US" sz="2400" i="1" dirty="0">
                <a:latin typeface="Calibri" panose="020F0502020204030204" pitchFamily="34" charset="0"/>
              </a:rPr>
              <a:t> </a:t>
            </a:r>
            <a:r>
              <a:rPr lang="en-US" sz="2400" b="1" i="1" dirty="0">
                <a:solidFill>
                  <a:schemeClr val="accent1"/>
                </a:solidFill>
                <a:latin typeface="Calibri" panose="020F0502020204030204" pitchFamily="34" charset="0"/>
              </a:rPr>
              <a:t>and nothing was physically stolen</a:t>
            </a:r>
            <a:r>
              <a:rPr lang="en-US" sz="2400" i="1" dirty="0">
                <a:latin typeface="Calibri" panose="020F0502020204030204" pitchFamily="34" charset="0"/>
              </a:rPr>
              <a:t>. They were all surrounded with so much good." </a:t>
            </a:r>
            <a:r>
              <a:rPr lang="en-US" sz="3200" i="1" dirty="0">
                <a:latin typeface="Calibri" panose="020F0502020204030204" pitchFamily="34" charset="0"/>
              </a:rPr>
              <a:t>                                   </a:t>
            </a:r>
            <a:r>
              <a:rPr lang="en-US" sz="1600" i="1" dirty="0">
                <a:latin typeface="Calibri" panose="020F0502020204030204" pitchFamily="34" charset="0"/>
              </a:rPr>
              <a:t>Third Culture Kids-Growing up among worlds, 3rd Edition</a:t>
            </a:r>
          </a:p>
        </p:txBody>
      </p:sp>
      <p:graphicFrame>
        <p:nvGraphicFramePr>
          <p:cNvPr id="12" name="Content Placeholder 3">
            <a:extLst>
              <a:ext uri="{FF2B5EF4-FFF2-40B4-BE49-F238E27FC236}">
                <a16:creationId xmlns:a16="http://schemas.microsoft.com/office/drawing/2014/main" id="{8C10EDEE-71A3-754B-9934-01D6E49276D2}"/>
              </a:ext>
            </a:extLst>
          </p:cNvPr>
          <p:cNvGraphicFramePr>
            <a:graphicFrameLocks noGrp="1"/>
          </p:cNvGraphicFramePr>
          <p:nvPr>
            <p:ph idx="1"/>
            <p:extLst>
              <p:ext uri="{D42A27DB-BD31-4B8C-83A1-F6EECF244321}">
                <p14:modId xmlns:p14="http://schemas.microsoft.com/office/powerpoint/2010/main" val="3765682700"/>
              </p:ext>
            </p:extLst>
          </p:nvPr>
        </p:nvGraphicFramePr>
        <p:xfrm>
          <a:off x="-291829" y="208375"/>
          <a:ext cx="4961106" cy="292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3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584C8DF-860D-8F43-AD62-31FED0F15FA3}"/>
              </a:ext>
            </a:extLst>
          </p:cNvPr>
          <p:cNvSpPr txBox="1">
            <a:spLocks noGrp="1"/>
          </p:cNvSpPr>
          <p:nvPr>
            <p:ph idx="1"/>
          </p:nvPr>
        </p:nvSpPr>
        <p:spPr>
          <a:xfrm>
            <a:off x="155643" y="900644"/>
            <a:ext cx="11880714" cy="55186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Calibri" panose="020F0502020204030204" pitchFamily="34" charset="0"/>
              </a:rPr>
              <a:t>Lack of acknowledgement or awareness</a:t>
            </a:r>
          </a:p>
          <a:p>
            <a:pPr marL="742950" lvl="1" indent="-285750">
              <a:buFontTx/>
              <a:buChar char="-"/>
            </a:pPr>
            <a:r>
              <a:rPr lang="en-US" dirty="0">
                <a:solidFill>
                  <a:schemeClr val="accent1"/>
                </a:solidFill>
                <a:latin typeface="Calibri" panose="020F0502020204030204" pitchFamily="34" charset="0"/>
              </a:rPr>
              <a:t>No time to think about them in the busyness of transitions…</a:t>
            </a:r>
          </a:p>
          <a:p>
            <a:pPr marL="742950" lvl="1" indent="-285750">
              <a:buFontTx/>
              <a:buChar char="-"/>
            </a:pPr>
            <a:r>
              <a:rPr lang="en-US" dirty="0">
                <a:solidFill>
                  <a:schemeClr val="accent1"/>
                </a:solidFill>
                <a:latin typeface="Calibri" panose="020F0502020204030204" pitchFamily="34" charset="0"/>
              </a:rPr>
              <a:t>Distracted by the good stuff</a:t>
            </a:r>
            <a:endParaRPr lang="en-US" dirty="0">
              <a:latin typeface="Calibri" panose="020F0502020204030204" pitchFamily="34" charset="0"/>
            </a:endParaRPr>
          </a:p>
          <a:p>
            <a:pPr marL="742950" lvl="1" indent="-285750">
              <a:buFontTx/>
              <a:buChar char="-"/>
            </a:pPr>
            <a:r>
              <a:rPr lang="en-US" dirty="0">
                <a:latin typeface="Calibri" panose="020F0502020204030204" pitchFamily="34" charset="0"/>
              </a:rPr>
              <a:t>Not acknowledging the loss due to the</a:t>
            </a:r>
            <a:r>
              <a:rPr lang="en-US" dirty="0">
                <a:solidFill>
                  <a:schemeClr val="accent1"/>
                </a:solidFill>
                <a:latin typeface="Calibri" panose="020F0502020204030204" pitchFamily="34" charset="0"/>
              </a:rPr>
              <a:t> pain of the loss</a:t>
            </a:r>
          </a:p>
          <a:p>
            <a:pPr marL="457200" lvl="1" indent="0">
              <a:buNone/>
            </a:pPr>
            <a:endParaRPr lang="en-US" dirty="0">
              <a:solidFill>
                <a:schemeClr val="accent1"/>
              </a:solidFill>
              <a:latin typeface="Calibri" panose="020F0502020204030204" pitchFamily="34" charset="0"/>
            </a:endParaRPr>
          </a:p>
          <a:p>
            <a:r>
              <a:rPr lang="en-US" sz="2400" b="1" dirty="0">
                <a:latin typeface="Calibri" panose="020F0502020204030204" pitchFamily="34" charset="0"/>
              </a:rPr>
              <a:t>Lack of ‘permission’ to talk about losses</a:t>
            </a:r>
            <a:endParaRPr lang="en-US" sz="2400" b="1" dirty="0">
              <a:solidFill>
                <a:schemeClr val="accent1"/>
              </a:solidFill>
              <a:latin typeface="Calibri" panose="020F0502020204030204" pitchFamily="34" charset="0"/>
            </a:endParaRPr>
          </a:p>
          <a:p>
            <a:pPr lvl="1">
              <a:buFontTx/>
              <a:buChar char="-"/>
            </a:pPr>
            <a:r>
              <a:rPr lang="en-US" dirty="0">
                <a:solidFill>
                  <a:schemeClr val="accent1"/>
                </a:solidFill>
                <a:latin typeface="Calibri" panose="020F0502020204030204" pitchFamily="34" charset="0"/>
              </a:rPr>
              <a:t>“You should be grateful instead…” </a:t>
            </a:r>
          </a:p>
          <a:p>
            <a:pPr marL="457200" lvl="1" indent="0">
              <a:buNone/>
            </a:pPr>
            <a:r>
              <a:rPr lang="en-US" dirty="0">
                <a:latin typeface="Calibri" panose="020F0502020204030204" pitchFamily="34" charset="0"/>
              </a:rPr>
              <a:t>   (e.g. parents/we want to avoid the “sad stuff” – whether intentionally or unintentionally)</a:t>
            </a:r>
          </a:p>
          <a:p>
            <a:pPr lvl="1">
              <a:buFontTx/>
              <a:buChar char="-"/>
            </a:pPr>
            <a:r>
              <a:rPr lang="en-US" dirty="0">
                <a:solidFill>
                  <a:schemeClr val="accent1"/>
                </a:solidFill>
                <a:latin typeface="Calibri" panose="020F0502020204030204" pitchFamily="34" charset="0"/>
              </a:rPr>
              <a:t>“You haven’t gotten over it?”</a:t>
            </a:r>
            <a:r>
              <a:rPr lang="en-US" dirty="0">
                <a:latin typeface="Calibri" panose="020F0502020204030204" pitchFamily="34" charset="0"/>
              </a:rPr>
              <a:t> </a:t>
            </a:r>
          </a:p>
          <a:p>
            <a:pPr marL="457200" lvl="1" indent="0">
              <a:buNone/>
            </a:pPr>
            <a:r>
              <a:rPr lang="en-US" dirty="0">
                <a:latin typeface="Calibri" panose="020F0502020204030204" pitchFamily="34" charset="0"/>
              </a:rPr>
              <a:t>    (e.g. the loss may not be obvious or impact others in the same way)</a:t>
            </a:r>
          </a:p>
          <a:p>
            <a:pPr lvl="1">
              <a:buFontTx/>
              <a:buChar char="-"/>
            </a:pPr>
            <a:r>
              <a:rPr lang="en-US" dirty="0">
                <a:solidFill>
                  <a:schemeClr val="accent1"/>
                </a:solidFill>
                <a:latin typeface="Calibri" panose="020F0502020204030204" pitchFamily="34" charset="0"/>
              </a:rPr>
              <a:t>Lack of trusted people </a:t>
            </a:r>
            <a:r>
              <a:rPr lang="en-US" dirty="0">
                <a:latin typeface="Calibri" panose="020F0502020204030204" pitchFamily="34" charset="0"/>
              </a:rPr>
              <a:t>to share in safety</a:t>
            </a:r>
          </a:p>
          <a:p>
            <a:pPr lvl="1">
              <a:buFontTx/>
              <a:buChar char="-"/>
            </a:pPr>
            <a:r>
              <a:rPr lang="en-US" b="1" dirty="0">
                <a:solidFill>
                  <a:srgbClr val="C00000"/>
                </a:solidFill>
                <a:latin typeface="Calibri" panose="020F0502020204030204" pitchFamily="34" charset="0"/>
              </a:rPr>
              <a:t>Perceived cultural </a:t>
            </a:r>
            <a:r>
              <a:rPr lang="en-US" dirty="0">
                <a:solidFill>
                  <a:schemeClr val="accent1"/>
                </a:solidFill>
                <a:latin typeface="Calibri" panose="020F0502020204030204" pitchFamily="34" charset="0"/>
              </a:rPr>
              <a:t>inappropriateness</a:t>
            </a:r>
          </a:p>
          <a:p>
            <a:pPr marL="457200" lvl="1" indent="0">
              <a:buNone/>
            </a:pPr>
            <a:endParaRPr lang="en-US" dirty="0">
              <a:solidFill>
                <a:schemeClr val="accent1"/>
              </a:solidFill>
              <a:latin typeface="Calibri" panose="020F0502020204030204" pitchFamily="34" charset="0"/>
            </a:endParaRPr>
          </a:p>
          <a:p>
            <a:r>
              <a:rPr lang="en-US" sz="2400" b="1" dirty="0">
                <a:solidFill>
                  <a:srgbClr val="C00000"/>
                </a:solidFill>
                <a:latin typeface="Calibri" panose="020F0502020204030204" pitchFamily="34" charset="0"/>
              </a:rPr>
              <a:t>Lack of words</a:t>
            </a:r>
            <a:r>
              <a:rPr lang="en-US" sz="2400" b="1" dirty="0">
                <a:latin typeface="Calibri" panose="020F0502020204030204" pitchFamily="34" charset="0"/>
              </a:rPr>
              <a:t> to articulate and process the loss…</a:t>
            </a:r>
          </a:p>
          <a:p>
            <a:pPr marL="457200" lvl="1" indent="0">
              <a:buNone/>
            </a:pPr>
            <a:endParaRPr lang="en-US" dirty="0">
              <a:solidFill>
                <a:schemeClr val="accent1"/>
              </a:solidFill>
              <a:latin typeface="Calibri" panose="020F0502020204030204" pitchFamily="34" charset="0"/>
            </a:endParaRPr>
          </a:p>
        </p:txBody>
      </p:sp>
      <p:sp>
        <p:nvSpPr>
          <p:cNvPr id="5" name="Rectangle 4">
            <a:extLst>
              <a:ext uri="{FF2B5EF4-FFF2-40B4-BE49-F238E27FC236}">
                <a16:creationId xmlns:a16="http://schemas.microsoft.com/office/drawing/2014/main" id="{D6766C45-909B-7340-8F35-F0DC6A8139E6}"/>
              </a:ext>
            </a:extLst>
          </p:cNvPr>
          <p:cNvSpPr/>
          <p:nvPr/>
        </p:nvSpPr>
        <p:spPr>
          <a:xfrm>
            <a:off x="5742252" y="393591"/>
            <a:ext cx="6088013" cy="646331"/>
          </a:xfrm>
          <a:prstGeom prst="rect">
            <a:avLst/>
          </a:prstGeom>
        </p:spPr>
        <p:txBody>
          <a:bodyPr wrap="none">
            <a:spAutoFit/>
          </a:bodyPr>
          <a:lstStyle/>
          <a:p>
            <a:r>
              <a:rPr lang="en-US" sz="3600" b="1" dirty="0">
                <a:latin typeface="Papyrus" panose="020B0602040200020303" pitchFamily="34" charset="77"/>
              </a:rPr>
              <a:t>Why are the losses ‘hidden’? </a:t>
            </a:r>
          </a:p>
        </p:txBody>
      </p:sp>
    </p:spTree>
    <p:extLst>
      <p:ext uri="{BB962C8B-B14F-4D97-AF65-F5344CB8AC3E}">
        <p14:creationId xmlns:p14="http://schemas.microsoft.com/office/powerpoint/2010/main" val="200312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45272B8-29B7-994F-A242-8F95BB5B0DAF}"/>
              </a:ext>
            </a:extLst>
          </p:cNvPr>
          <p:cNvSpPr txBox="1">
            <a:spLocks/>
          </p:cNvSpPr>
          <p:nvPr/>
        </p:nvSpPr>
        <p:spPr>
          <a:xfrm>
            <a:off x="119059" y="-571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Papyrus" panose="020B0602040200020303" pitchFamily="34" charset="77"/>
              </a:rPr>
              <a:t>Types of ‘hidden losses’</a:t>
            </a:r>
          </a:p>
        </p:txBody>
      </p:sp>
      <p:graphicFrame>
        <p:nvGraphicFramePr>
          <p:cNvPr id="2" name="Diagram 1">
            <a:extLst>
              <a:ext uri="{FF2B5EF4-FFF2-40B4-BE49-F238E27FC236}">
                <a16:creationId xmlns:a16="http://schemas.microsoft.com/office/drawing/2014/main" id="{ADBA076F-0407-E449-87A6-56F87552003E}"/>
              </a:ext>
            </a:extLst>
          </p:cNvPr>
          <p:cNvGraphicFramePr/>
          <p:nvPr>
            <p:extLst>
              <p:ext uri="{D42A27DB-BD31-4B8C-83A1-F6EECF244321}">
                <p14:modId xmlns:p14="http://schemas.microsoft.com/office/powerpoint/2010/main" val="3851024713"/>
              </p:ext>
            </p:extLst>
          </p:nvPr>
        </p:nvGraphicFramePr>
        <p:xfrm>
          <a:off x="1536970" y="894945"/>
          <a:ext cx="9552562" cy="546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3F8D7E61-1150-BF48-A54E-1EFA46854266}"/>
              </a:ext>
            </a:extLst>
          </p:cNvPr>
          <p:cNvSpPr/>
          <p:nvPr/>
        </p:nvSpPr>
        <p:spPr>
          <a:xfrm>
            <a:off x="6128426" y="6563459"/>
            <a:ext cx="6096000" cy="307777"/>
          </a:xfrm>
          <a:prstGeom prst="rect">
            <a:avLst/>
          </a:prstGeom>
        </p:spPr>
        <p:txBody>
          <a:bodyPr>
            <a:spAutoFit/>
          </a:bodyPr>
          <a:lstStyle/>
          <a:p>
            <a:pPr algn="r"/>
            <a:r>
              <a:rPr lang="en-US" sz="1400" i="1" dirty="0">
                <a:latin typeface="Calibri" panose="020F0502020204030204" pitchFamily="34" charset="0"/>
              </a:rPr>
              <a:t> Extracted with modifications from Third Culture </a:t>
            </a:r>
            <a:r>
              <a:rPr lang="en-US" sz="1400" i="1" dirty="0" err="1">
                <a:latin typeface="Calibri" panose="020F0502020204030204" pitchFamily="34" charset="0"/>
              </a:rPr>
              <a:t>Kids,s</a:t>
            </a:r>
            <a:r>
              <a:rPr lang="en-US" sz="1400" i="1" dirty="0">
                <a:latin typeface="Calibri" panose="020F0502020204030204" pitchFamily="34" charset="0"/>
              </a:rPr>
              <a:t> 3</a:t>
            </a:r>
            <a:r>
              <a:rPr lang="en-US" sz="1400" i="1" baseline="30000" dirty="0">
                <a:latin typeface="Calibri" panose="020F0502020204030204" pitchFamily="34" charset="0"/>
              </a:rPr>
              <a:t>rd</a:t>
            </a:r>
            <a:r>
              <a:rPr lang="en-US" sz="1400" i="1" dirty="0">
                <a:latin typeface="Calibri" panose="020F0502020204030204" pitchFamily="34" charset="0"/>
              </a:rPr>
              <a:t> Edition</a:t>
            </a:r>
          </a:p>
        </p:txBody>
      </p:sp>
    </p:spTree>
    <p:extLst>
      <p:ext uri="{BB962C8B-B14F-4D97-AF65-F5344CB8AC3E}">
        <p14:creationId xmlns:p14="http://schemas.microsoft.com/office/powerpoint/2010/main" val="4182632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1891</TotalTime>
  <Words>2553</Words>
  <Application>Microsoft Macintosh PowerPoint</Application>
  <PresentationFormat>Widescreen</PresentationFormat>
  <Paragraphs>211</Paragraphs>
  <Slides>13</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adobe-garamond-pro</vt:lpstr>
      <vt:lpstr>AppleGothic</vt:lpstr>
      <vt:lpstr>LingWai TC Medium</vt:lpstr>
      <vt:lpstr>Angsana New</vt:lpstr>
      <vt:lpstr>Arial</vt:lpstr>
      <vt:lpstr>Calibri</vt:lpstr>
      <vt:lpstr>Calibri Light</vt:lpstr>
      <vt:lpstr>Candara</vt:lpstr>
      <vt:lpstr>Papyrus</vt:lpstr>
      <vt:lpstr>Papyrus Condensed</vt:lpstr>
      <vt:lpstr>Shree Devanagari 714</vt:lpstr>
      <vt:lpstr>Office Theme</vt:lpstr>
      <vt:lpstr> A webinar discussion on mobile lifestyle experiences  What are ‘hidden losses’  in our lives?</vt:lpstr>
      <vt:lpstr>What are hidden losses?     Why are they important ?               What can we do about them?   </vt:lpstr>
      <vt:lpstr>Before we start: What is a TCK or TCA in today’s discussion context?</vt:lpstr>
      <vt:lpstr>Stories from Ruth… Co-author, Third Culture Kids, Growing up among worlds</vt:lpstr>
      <vt:lpstr>Why are ‘hidden losses’ important to talk about?</vt:lpstr>
      <vt:lpstr>PowerPoint Presentation</vt:lpstr>
      <vt:lpstr>PowerPoint Presentation</vt:lpstr>
      <vt:lpstr>PowerPoint Presentation</vt:lpstr>
      <vt:lpstr>PowerPoint Presentation</vt:lpstr>
      <vt:lpstr>Reflection Questions</vt:lpstr>
      <vt:lpstr>Sharing and Discussion Time</vt:lpstr>
      <vt:lpstr>What can we do then?</vt:lpstr>
      <vt:lpstr>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 webinar discussion on mobile lifestyle experiences  What are  the ‘hidden losses’  in our lives?</dc:title>
  <dc:creator>esther tan</dc:creator>
  <cp:lastModifiedBy>esther tan</cp:lastModifiedBy>
  <cp:revision>225</cp:revision>
  <cp:lastPrinted>2019-08-29T06:27:36Z</cp:lastPrinted>
  <dcterms:created xsi:type="dcterms:W3CDTF">2019-07-29T04:04:50Z</dcterms:created>
  <dcterms:modified xsi:type="dcterms:W3CDTF">2019-08-29T06:30:10Z</dcterms:modified>
</cp:coreProperties>
</file>